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9" r:id="rId2"/>
    <p:sldId id="256" r:id="rId3"/>
    <p:sldId id="265" r:id="rId4"/>
    <p:sldId id="257" r:id="rId5"/>
    <p:sldId id="259" r:id="rId6"/>
    <p:sldId id="260" r:id="rId7"/>
    <p:sldId id="266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A02F"/>
    <a:srgbClr val="BBDC50"/>
    <a:srgbClr val="FBC721"/>
    <a:srgbClr val="54E911"/>
    <a:srgbClr val="9AF703"/>
    <a:srgbClr val="FC7430"/>
    <a:srgbClr val="D475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06" autoAdjust="0"/>
    <p:restoredTop sz="94660" autoAdjust="0"/>
  </p:normalViewPr>
  <p:slideViewPr>
    <p:cSldViewPr snapToGrid="0">
      <p:cViewPr varScale="1">
        <p:scale>
          <a:sx n="70" d="100"/>
          <a:sy n="70" d="100"/>
        </p:scale>
        <p:origin x="768" y="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01" d="100"/>
          <a:sy n="101" d="100"/>
        </p:scale>
        <p:origin x="4293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gif>
</file>

<file path=ppt/media/image13.jpeg>
</file>

<file path=ppt/media/image14.gif>
</file>

<file path=ppt/media/image2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p4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3344FF-71CD-4AB6-9049-C59A18D330D6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4874C-0C5D-4167-8502-2A80B1952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467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24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93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21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43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874C-0C5D-4167-8502-2A80B19525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55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6FF080A-8A78-4EF6-BB0B-0A3B90E116E0}"/>
              </a:ext>
            </a:extLst>
          </p:cNvPr>
          <p:cNvSpPr/>
          <p:nvPr userDrawn="1"/>
        </p:nvSpPr>
        <p:spPr>
          <a:xfrm>
            <a:off x="0" y="0"/>
            <a:ext cx="12192000" cy="11992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38C37DD-DFA5-49FD-9287-94A751C03436}"/>
              </a:ext>
            </a:extLst>
          </p:cNvPr>
          <p:cNvSpPr txBox="1"/>
          <p:nvPr userDrawn="1"/>
        </p:nvSpPr>
        <p:spPr>
          <a:xfrm>
            <a:off x="2274757" y="137941"/>
            <a:ext cx="8965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u="none" strike="noStrike" baseline="0" dirty="0">
                <a:solidFill>
                  <a:schemeClr val="bg1"/>
                </a:solidFill>
                <a:latin typeface="NimbusRomNo9L-Medi"/>
              </a:rPr>
              <a:t>Camera Autocalibration using Predominantly Planar Aerial Imagery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" name="Picture 7">
            <a:extLst>
              <a:ext uri="{FF2B5EF4-FFF2-40B4-BE49-F238E27FC236}">
                <a16:creationId xmlns:a16="http://schemas.microsoft.com/office/drawing/2014/main" xmlns="" id="{8A7480FD-D64E-4E07-8E97-4D0C97215E8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220" y="95563"/>
            <a:ext cx="913776" cy="913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xmlns="" id="{A28642FB-E9D4-4694-A74D-14111A7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2082A308-E4D9-4DEC-873C-5877A5F5E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cs231a project  </a:t>
            </a:r>
            <a:r>
              <a:rPr lang="en-US" dirty="0" err="1"/>
              <a:t>mpalomar</a:t>
            </a:r>
            <a:r>
              <a:rPr lang="en-US" dirty="0"/>
              <a:t>, </a:t>
            </a:r>
            <a:r>
              <a:rPr lang="en-US" dirty="0" err="1"/>
              <a:t>carlosq</a:t>
            </a:r>
            <a:r>
              <a:rPr lang="en-US" dirty="0"/>
              <a:t> &amp; </a:t>
            </a:r>
            <a:r>
              <a:rPr lang="en-US" dirty="0" err="1"/>
              <a:t>mwhardt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13CA1D93-AEB1-47EF-8CC7-A441E5154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90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ED1705-0624-40E9-B443-182D7179A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E86B8B3-DA00-4BDD-940E-3D697CE5D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8F76DE7-FAB5-4835-94D2-7249647B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374525-349B-4452-A134-CC0E536C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FB3BD70-D4A5-467A-8335-7B9BDCB31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58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EDE1E6B-9F95-4FCE-AE4B-2A2C20A58A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3BBE346-FAAA-4290-844E-D63E7DA38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5BDA4E7-7848-42C0-921A-FEB19468C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D1BFDA8-5F67-400C-8F51-3BEAEB74A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850BB8C-BD0D-49A7-9351-F4181B3F5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207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98E7CF-AFE6-496B-89D4-3EAEC6FCE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328A224-FEC2-4C49-AAB4-AD7BFBB50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6B392AC-6445-4ED5-A213-4B65B861C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0547BAC-981C-40A4-AAF3-E86E2DF62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3752F3E-FAAE-483D-ACA9-0C4EE3AE7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7317F1-9BFF-4FCC-8F33-93EBF93DA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CFD428D-FF20-44F4-809E-6EC48109C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3F330DA-8829-4E74-B7AD-138EE37FC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C7C65CC-A3EC-4CD0-9DDF-A1C0E5A76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913137E-A248-4723-872F-3A5FD8F02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727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D61514-5D3E-44EB-92AD-981A71A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339DC6-AED4-4406-ACF9-75BA9583D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6DFB6EA-4958-4965-BD88-2B5E22590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56A4686-6A55-497D-B94D-A758CE40E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301E8ED-41F6-487E-9841-3FE7D6E02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3387B64-2319-4985-B574-0F764182A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21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4BDB4E-BD2C-4E9C-AD75-10522F75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7A13677-25FB-48EC-B264-0767A844E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5B4096D-8C56-46E3-AEA5-1D87282CF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30FEC21-E798-4F43-B89C-9D7D6329B7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5B7D49E-6F29-485C-A1FD-6A7B8ADC5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55C229E-0487-452F-B42D-C2D916B3A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9E29C173-595B-4B14-9454-4F131C2C5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D9E39F2-EA8D-4EB2-8EE5-3F18DCB49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11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6359EB-2648-4475-9E02-7E97E4B2A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685F151-AF48-4BF3-B249-0C140A0DA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3DC681A-3460-4B81-944C-05AF553D0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82A97AE-F824-4906-A7F1-119E6FC3C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13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D686443-B309-4456-92FA-9A55A892D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6EED8C02-228E-4AA7-9A4B-AC38F8536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D2FF71-77EB-4E9E-8550-151E00E71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46CF89-879D-40FD-AF46-7C6309B6C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ED32BF7-64AC-4ED1-8DEC-167315828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444240F-4BB7-4E1C-96BC-5C4126C7B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92305F8-A15A-497A-8324-A41F86A41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1B85879-1E5E-45B7-BD84-7E5A330EF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CE155FF-4AB9-4DCD-B82D-DF7E1485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74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BA1ADA-39BD-4246-B580-BD137628B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45336BE-3091-4156-B237-465DDF82BA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0D3C6B1-9DCB-44C0-ABB6-877D37985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65E1E60-A4C3-48FD-8E10-4ACE8F4BA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42C6EF0-74B9-4147-9E63-10885290E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6E63BD0-EE4B-465A-A609-0FE031D4A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350A6DD-951B-4E9B-9ED6-7DB8EABD7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063FE9A-9B3F-423F-ADFC-FF2F4ABB1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3FEAE92-7AC1-4A3E-9898-DC9C0BCD90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C6FE8-34D7-460A-9FC5-2AB334C3BD99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E0E9D4-7904-433D-953A-6611BAD39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C04052D-2263-4BD2-AF19-12E276FAB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785A1-92B2-4128-8B7D-A9177F89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34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audio" Target="../media/media4.m4a"/><Relationship Id="rId7" Type="http://schemas.openxmlformats.org/officeDocument/2006/relationships/image" Target="../media/image8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5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8.m4a"/><Relationship Id="rId7" Type="http://schemas.openxmlformats.org/officeDocument/2006/relationships/image" Target="../media/image30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8.m4a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7" Type="http://schemas.openxmlformats.org/officeDocument/2006/relationships/image" Target="../media/image5.png"/><Relationship Id="rId2" Type="http://schemas.microsoft.com/office/2007/relationships/media" Target="../media/media9.m4a"/><Relationship Id="rId1" Type="http://schemas.openxmlformats.org/officeDocument/2006/relationships/tags" Target="../tags/tag6.xml"/><Relationship Id="rId6" Type="http://schemas.openxmlformats.org/officeDocument/2006/relationships/image" Target="../media/image13.jpeg"/><Relationship Id="rId5" Type="http://schemas.openxmlformats.org/officeDocument/2006/relationships/image" Target="../media/image12.gif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7" Type="http://schemas.openxmlformats.org/officeDocument/2006/relationships/image" Target="../media/image5.png"/><Relationship Id="rId2" Type="http://schemas.microsoft.com/office/2007/relationships/media" Target="../media/media10.m4a"/><Relationship Id="rId1" Type="http://schemas.openxmlformats.org/officeDocument/2006/relationships/tags" Target="../tags/tag7.xml"/><Relationship Id="rId6" Type="http://schemas.openxmlformats.org/officeDocument/2006/relationships/image" Target="../media/image14.gif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Problem  Statement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893326" y="4345311"/>
            <a:ext cx="2781673" cy="2106503"/>
          </a:xfrm>
          <a:prstGeom prst="rect">
            <a:avLst/>
          </a:prstGeom>
          <a:ln>
            <a:noFill/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8706" y="4345312"/>
            <a:ext cx="2713388" cy="21264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BF196968-3F9D-4B2C-BB7B-3768DE1AE4A3}"/>
              </a:ext>
            </a:extLst>
          </p:cNvPr>
          <p:cNvSpPr txBox="1"/>
          <p:nvPr/>
        </p:nvSpPr>
        <p:spPr>
          <a:xfrm>
            <a:off x="598493" y="1471883"/>
            <a:ext cx="3037567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UAVs need to be able to navigate with onboard cameras.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9095" y="1444622"/>
            <a:ext cx="1836197" cy="270775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BF196968-3F9D-4B2C-BB7B-3768DE1AE4A3}"/>
              </a:ext>
            </a:extLst>
          </p:cNvPr>
          <p:cNvSpPr txBox="1"/>
          <p:nvPr/>
        </p:nvSpPr>
        <p:spPr>
          <a:xfrm>
            <a:off x="598493" y="2996608"/>
            <a:ext cx="3037567" cy="116083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Accurate navigation is very sensitive </a:t>
            </a:r>
            <a:r>
              <a:rPr lang="en-US" sz="2000" dirty="0" smtClean="0">
                <a:latin typeface="Bahnschrift Light" panose="020B0502040204020203" pitchFamily="34" charset="0"/>
              </a:rPr>
              <a:t>to a </a:t>
            </a:r>
            <a:r>
              <a:rPr lang="en-US" sz="2000" dirty="0">
                <a:latin typeface="Bahnschrift Light" panose="020B0502040204020203" pitchFamily="34" charset="0"/>
              </a:rPr>
              <a:t>good </a:t>
            </a:r>
            <a:r>
              <a:rPr lang="en-US" sz="2000" dirty="0" smtClean="0">
                <a:latin typeface="Bahnschrift Light" panose="020B0502040204020203" pitchFamily="34" charset="0"/>
              </a:rPr>
              <a:t>calibration though.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BF196968-3F9D-4B2C-BB7B-3768DE1AE4A3}"/>
              </a:ext>
            </a:extLst>
          </p:cNvPr>
          <p:cNvSpPr txBox="1"/>
          <p:nvPr/>
        </p:nvSpPr>
        <p:spPr>
          <a:xfrm>
            <a:off x="6088706" y="1444622"/>
            <a:ext cx="5534392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Temperature fluctuations, vibrations, zoom functionalities, etc. all can make a laboratory calibration invalid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BF196968-3F9D-4B2C-BB7B-3768DE1AE4A3}"/>
              </a:ext>
            </a:extLst>
          </p:cNvPr>
          <p:cNvSpPr txBox="1"/>
          <p:nvPr/>
        </p:nvSpPr>
        <p:spPr>
          <a:xfrm>
            <a:off x="6088706" y="2971799"/>
            <a:ext cx="5534392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err="1">
                <a:latin typeface="Bahnschrift Light" panose="020B0502040204020203" pitchFamily="34" charset="0"/>
              </a:rPr>
              <a:t>Autocalibration</a:t>
            </a:r>
            <a:r>
              <a:rPr lang="en-US" sz="2000" dirty="0">
                <a:latin typeface="Bahnschrift Light" panose="020B0502040204020203" pitchFamily="34" charset="0"/>
              </a:rPr>
              <a:t> in flight is a solution, yet at altitude, scene is mostly planar, making traditional methods inapplicable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BF196968-3F9D-4B2C-BB7B-3768DE1AE4A3}"/>
              </a:ext>
            </a:extLst>
          </p:cNvPr>
          <p:cNvSpPr txBox="1"/>
          <p:nvPr/>
        </p:nvSpPr>
        <p:spPr>
          <a:xfrm>
            <a:off x="598492" y="4481835"/>
            <a:ext cx="5297483" cy="1938992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Need to take advantage of the scene structure!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[</a:t>
            </a:r>
            <a:r>
              <a:rPr lang="en-US" sz="2000" dirty="0" err="1">
                <a:latin typeface="Bahnschrift Light" panose="020B0502040204020203" pitchFamily="34" charset="0"/>
              </a:rPr>
              <a:t>Triggs</a:t>
            </a:r>
            <a:r>
              <a:rPr lang="en-US" sz="2000" dirty="0">
                <a:latin typeface="Bahnschrift Light" panose="020B0502040204020203" pitchFamily="34" charset="0"/>
              </a:rPr>
              <a:t> ’98] first presented a method specifically dedicated to planar scenes based upon inter-image </a:t>
            </a:r>
            <a:r>
              <a:rPr lang="en-US" sz="2000" dirty="0" err="1">
                <a:latin typeface="Bahnschrift Light" panose="020B0502040204020203" pitchFamily="34" charset="0"/>
              </a:rPr>
              <a:t>homographies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4417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247"/>
    </mc:Choice>
    <mc:Fallback>
      <p:transition spd="slow" advTm="41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3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Technical Approach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xmlns="" id="{94CDC250-6612-475A-B54E-4B679A41906F}"/>
              </a:ext>
            </a:extLst>
          </p:cNvPr>
          <p:cNvGrpSpPr/>
          <p:nvPr/>
        </p:nvGrpSpPr>
        <p:grpSpPr>
          <a:xfrm>
            <a:off x="4207379" y="2373206"/>
            <a:ext cx="7822902" cy="1959469"/>
            <a:chOff x="4207379" y="2373206"/>
            <a:chExt cx="7822902" cy="1959469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xmlns="" id="{021C7E09-824E-46E2-8FB2-C9F92FDCC639}"/>
                </a:ext>
              </a:extLst>
            </p:cNvPr>
            <p:cNvGrpSpPr/>
            <p:nvPr/>
          </p:nvGrpSpPr>
          <p:grpSpPr>
            <a:xfrm>
              <a:off x="4207379" y="2373206"/>
              <a:ext cx="7822902" cy="1726737"/>
              <a:chOff x="4523704" y="899429"/>
              <a:chExt cx="6183060" cy="1364777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25BD6864-365B-4FBF-B1C5-C640E3DA3D7C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Feature Extraction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&amp; Matching</a:t>
                </a:r>
              </a:p>
            </p:txBody>
          </p:sp>
          <p:sp>
            <p:nvSpPr>
              <p:cNvPr id="4" name="Hexagon 3">
                <a:extLst>
                  <a:ext uri="{FF2B5EF4-FFF2-40B4-BE49-F238E27FC236}">
                    <a16:creationId xmlns:a16="http://schemas.microsoft.com/office/drawing/2014/main" xmlns="" id="{6DAA6076-BE10-4F4D-9385-353376C8426B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FC7430"/>
              </a:solidFill>
              <a:ln>
                <a:solidFill>
                  <a:srgbClr val="FC743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1</a:t>
                </a:r>
                <a:endParaRPr lang="en-US" dirty="0"/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xmlns="" id="{CD554DFD-D6B6-4447-AB1B-4C4C574D5D87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5" name="Hexagon 4">
                  <a:extLst>
                    <a:ext uri="{FF2B5EF4-FFF2-40B4-BE49-F238E27FC236}">
                      <a16:creationId xmlns:a16="http://schemas.microsoft.com/office/drawing/2014/main" xmlns="" id="{0BE63AC2-20A0-41E6-83BD-EE531B082F49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FC743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xmlns="" id="{10E02559-E4E8-412F-A6A9-8F22C960C4E7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xmlns="" id="{EA4F9822-3F45-4D22-A583-D3442F0B8B2A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FC7430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xmlns="" id="{988C5F63-030E-472C-A3F6-16C16DCC8C24}"/>
                </a:ext>
              </a:extLst>
            </p:cNvPr>
            <p:cNvSpPr txBox="1"/>
            <p:nvPr/>
          </p:nvSpPr>
          <p:spPr>
            <a:xfrm>
              <a:off x="8728064" y="3314639"/>
              <a:ext cx="2319687" cy="10180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SIFT feature extraction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FLANN matching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Filtering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xmlns="" id="{0329CB87-0149-40A7-B9D6-28DCA0DBD636}"/>
              </a:ext>
            </a:extLst>
          </p:cNvPr>
          <p:cNvGrpSpPr/>
          <p:nvPr/>
        </p:nvGrpSpPr>
        <p:grpSpPr>
          <a:xfrm>
            <a:off x="162533" y="3555201"/>
            <a:ext cx="7822902" cy="1726737"/>
            <a:chOff x="162533" y="3555201"/>
            <a:chExt cx="7822902" cy="1726737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xmlns="" id="{A03E32C7-542F-4427-A6BC-FFB79AE09D07}"/>
                </a:ext>
              </a:extLst>
            </p:cNvPr>
            <p:cNvGrpSpPr/>
            <p:nvPr/>
          </p:nvGrpSpPr>
          <p:grpSpPr>
            <a:xfrm flipH="1">
              <a:off x="162533" y="3555201"/>
              <a:ext cx="7822902" cy="1726737"/>
              <a:chOff x="4523704" y="899429"/>
              <a:chExt cx="6183060" cy="1364777"/>
            </a:xfrm>
          </p:grpSpPr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xmlns="" id="{2D6254FC-965F-493C-9F33-4F07AAD0EA19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510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Projective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Reconstruction</a:t>
                </a:r>
              </a:p>
            </p:txBody>
          </p:sp>
          <p:sp>
            <p:nvSpPr>
              <p:cNvPr id="67" name="Hexagon 66">
                <a:extLst>
                  <a:ext uri="{FF2B5EF4-FFF2-40B4-BE49-F238E27FC236}">
                    <a16:creationId xmlns:a16="http://schemas.microsoft.com/office/drawing/2014/main" xmlns="" id="{CA1C5052-D1B9-45AF-BE68-94A98F2B41E4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FBC721"/>
              </a:solidFill>
              <a:ln>
                <a:solidFill>
                  <a:srgbClr val="FBC72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2</a:t>
                </a:r>
                <a:endParaRPr lang="en-US" dirty="0"/>
              </a:p>
            </p:txBody>
          </p: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xmlns="" id="{21E2D5A0-5DCA-4C2E-B1AB-04B72E4EDD12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70" name="Hexagon 69">
                  <a:extLst>
                    <a:ext uri="{FF2B5EF4-FFF2-40B4-BE49-F238E27FC236}">
                      <a16:creationId xmlns:a16="http://schemas.microsoft.com/office/drawing/2014/main" xmlns="" id="{91E32C48-0950-429D-9439-E6901D89D6C3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FBC72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xmlns="" id="{B34A618A-3729-4765-9E05-C26C0520901B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xmlns="" id="{9B528447-29A2-4883-B260-51252E616050}"/>
                  </a:ext>
                </a:extLst>
              </p:cNvPr>
              <p:cNvCxnSpPr>
                <a:cxnSpLocks/>
                <a:stCxn id="70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FBC721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xmlns="" id="{D7819CE9-0F57-4DAF-82FA-15E9D890EB7B}"/>
                </a:ext>
              </a:extLst>
            </p:cNvPr>
            <p:cNvSpPr txBox="1"/>
            <p:nvPr/>
          </p:nvSpPr>
          <p:spPr>
            <a:xfrm>
              <a:off x="801886" y="4496154"/>
              <a:ext cx="2880069" cy="6948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Homography estimation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RANSAC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xmlns="" id="{68BFFB2C-1364-4236-BB81-2E3385CBA564}"/>
              </a:ext>
            </a:extLst>
          </p:cNvPr>
          <p:cNvGrpSpPr/>
          <p:nvPr/>
        </p:nvGrpSpPr>
        <p:grpSpPr>
          <a:xfrm>
            <a:off x="4207379" y="4745633"/>
            <a:ext cx="7822902" cy="1909043"/>
            <a:chOff x="4207379" y="4745633"/>
            <a:chExt cx="7822902" cy="1909043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xmlns="" id="{D25611E5-F5A6-414D-9881-8951530C6CE8}"/>
                </a:ext>
              </a:extLst>
            </p:cNvPr>
            <p:cNvGrpSpPr/>
            <p:nvPr/>
          </p:nvGrpSpPr>
          <p:grpSpPr>
            <a:xfrm>
              <a:off x="4207379" y="4745633"/>
              <a:ext cx="7822902" cy="1726737"/>
              <a:chOff x="4523704" y="899429"/>
              <a:chExt cx="6183060" cy="1364777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xmlns="" id="{563E728E-7ECE-48C7-883A-ABE7C7E9DB4B}"/>
                  </a:ext>
                </a:extLst>
              </p:cNvPr>
              <p:cNvSpPr txBox="1"/>
              <p:nvPr/>
            </p:nvSpPr>
            <p:spPr>
              <a:xfrm>
                <a:off x="7660302" y="1026334"/>
                <a:ext cx="3046462" cy="510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Projective </a:t>
                </a:r>
              </a:p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Bundle Adjustment</a:t>
                </a:r>
              </a:p>
            </p:txBody>
          </p:sp>
          <p:sp>
            <p:nvSpPr>
              <p:cNvPr id="74" name="Hexagon 73">
                <a:extLst>
                  <a:ext uri="{FF2B5EF4-FFF2-40B4-BE49-F238E27FC236}">
                    <a16:creationId xmlns:a16="http://schemas.microsoft.com/office/drawing/2014/main" xmlns="" id="{3F1997D6-43CE-45DA-89A6-5E190CE9297B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rgbClr val="BBDC50"/>
              </a:solidFill>
              <a:ln>
                <a:solidFill>
                  <a:srgbClr val="BBDC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Step</a:t>
                </a:r>
                <a:r>
                  <a:rPr lang="en-US" sz="1200" dirty="0"/>
                  <a:t> </a:t>
                </a:r>
                <a:r>
                  <a:rPr lang="en-US" sz="2800" dirty="0"/>
                  <a:t>3</a:t>
                </a:r>
                <a:endParaRPr lang="en-US" dirty="0"/>
              </a:p>
            </p:txBody>
          </p: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xmlns="" id="{672BBD13-9EDC-48C5-A962-7F2232EE20A8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77" name="Hexagon 76">
                  <a:extLst>
                    <a:ext uri="{FF2B5EF4-FFF2-40B4-BE49-F238E27FC236}">
                      <a16:creationId xmlns:a16="http://schemas.microsoft.com/office/drawing/2014/main" xmlns="" id="{28347260-F082-485F-A535-168630D9DFBF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rgbClr val="BBDC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xmlns="" id="{D0E1F163-607A-4C39-9162-C718E45EDE98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xmlns="" id="{97ADDC8D-C0FC-45E1-983A-2304BB0CF06F}"/>
                  </a:ext>
                </a:extLst>
              </p:cNvPr>
              <p:cNvCxnSpPr>
                <a:cxnSpLocks/>
                <a:stCxn id="77" idx="0"/>
              </p:cNvCxnSpPr>
              <p:nvPr/>
            </p:nvCxnSpPr>
            <p:spPr>
              <a:xfrm>
                <a:off x="6106845" y="1581818"/>
                <a:ext cx="4131394" cy="0"/>
              </a:xfrm>
              <a:prstGeom prst="line">
                <a:avLst/>
              </a:prstGeom>
              <a:ln w="25400">
                <a:solidFill>
                  <a:srgbClr val="BBDC50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xmlns="" id="{4A86B3D6-9E20-4D36-90B3-4D6DAA4A82BC}"/>
                </a:ext>
              </a:extLst>
            </p:cNvPr>
            <p:cNvSpPr txBox="1"/>
            <p:nvPr/>
          </p:nvSpPr>
          <p:spPr>
            <a:xfrm>
              <a:off x="8823944" y="5700569"/>
              <a:ext cx="309323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Initial estimation of distortion and Central Point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Refinement of Homographies and world coordinates of scene points</a:t>
              </a: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xmlns="" id="{CFA6D4E9-4150-457B-87AE-01F974557F42}"/>
              </a:ext>
            </a:extLst>
          </p:cNvPr>
          <p:cNvGrpSpPr/>
          <p:nvPr/>
        </p:nvGrpSpPr>
        <p:grpSpPr>
          <a:xfrm>
            <a:off x="300269" y="1300451"/>
            <a:ext cx="7395723" cy="1933818"/>
            <a:chOff x="300269" y="1300451"/>
            <a:chExt cx="7395723" cy="1933818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xmlns="" id="{DF983BED-1549-4690-BF35-E662148CF5C0}"/>
                </a:ext>
              </a:extLst>
            </p:cNvPr>
            <p:cNvGrpSpPr/>
            <p:nvPr/>
          </p:nvGrpSpPr>
          <p:grpSpPr>
            <a:xfrm flipH="1">
              <a:off x="300269" y="1300451"/>
              <a:ext cx="7395723" cy="1472917"/>
              <a:chOff x="4523704" y="899429"/>
              <a:chExt cx="6852738" cy="1364777"/>
            </a:xfrm>
          </p:grpSpPr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xmlns="" id="{897C2B9C-8623-49AF-9DAD-921B11F2E9D3}"/>
                  </a:ext>
                </a:extLst>
              </p:cNvPr>
              <p:cNvSpPr txBox="1"/>
              <p:nvPr/>
            </p:nvSpPr>
            <p:spPr>
              <a:xfrm>
                <a:off x="8329980" y="1202478"/>
                <a:ext cx="3046462" cy="342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Bahnschrift Light" panose="020B0502040204020203" pitchFamily="34" charset="0"/>
                  </a:rPr>
                  <a:t>Assumptions</a:t>
                </a:r>
              </a:p>
            </p:txBody>
          </p:sp>
          <p:sp>
            <p:nvSpPr>
              <p:cNvPr id="93" name="Hexagon 92">
                <a:extLst>
                  <a:ext uri="{FF2B5EF4-FFF2-40B4-BE49-F238E27FC236}">
                    <a16:creationId xmlns:a16="http://schemas.microsoft.com/office/drawing/2014/main" xmlns="" id="{42EAC7BB-3517-406A-8788-EB1CBDB1DB79}"/>
                  </a:ext>
                </a:extLst>
              </p:cNvPr>
              <p:cNvSpPr/>
              <p:nvPr/>
            </p:nvSpPr>
            <p:spPr>
              <a:xfrm>
                <a:off x="4787913" y="1117801"/>
                <a:ext cx="1076519" cy="928034"/>
              </a:xfrm>
              <a:prstGeom prst="hexago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Asm.</a:t>
                </a:r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xmlns="" id="{BC55DB2E-02CD-4852-9CBD-31830D714B82}"/>
                  </a:ext>
                </a:extLst>
              </p:cNvPr>
              <p:cNvGrpSpPr/>
              <p:nvPr/>
            </p:nvGrpSpPr>
            <p:grpSpPr>
              <a:xfrm>
                <a:off x="4523704" y="899429"/>
                <a:ext cx="1629160" cy="1364777"/>
                <a:chOff x="2765947" y="1205552"/>
                <a:chExt cx="1629160" cy="1364777"/>
              </a:xfrm>
            </p:grpSpPr>
            <p:sp>
              <p:nvSpPr>
                <p:cNvPr id="96" name="Hexagon 95">
                  <a:extLst>
                    <a:ext uri="{FF2B5EF4-FFF2-40B4-BE49-F238E27FC236}">
                      <a16:creationId xmlns:a16="http://schemas.microsoft.com/office/drawing/2014/main" xmlns="" id="{41F57685-5B8C-4ABD-8442-AAD902631C57}"/>
                    </a:ext>
                  </a:extLst>
                </p:cNvPr>
                <p:cNvSpPr/>
                <p:nvPr/>
              </p:nvSpPr>
              <p:spPr>
                <a:xfrm>
                  <a:off x="2765947" y="1205552"/>
                  <a:ext cx="1583141" cy="1364777"/>
                </a:xfrm>
                <a:prstGeom prst="hexagon">
                  <a:avLst/>
                </a:prstGeom>
                <a:noFill/>
                <a:ln w="254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xmlns="" id="{D0EFD29B-2905-425B-A275-08C9ADA74120}"/>
                    </a:ext>
                  </a:extLst>
                </p:cNvPr>
                <p:cNvSpPr/>
                <p:nvPr/>
              </p:nvSpPr>
              <p:spPr>
                <a:xfrm rot="1604205">
                  <a:off x="4218214" y="1887311"/>
                  <a:ext cx="176893" cy="2149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xmlns="" id="{8EE55635-2DA4-4CA1-ACDC-660AFE2F9571}"/>
                  </a:ext>
                </a:extLst>
              </p:cNvPr>
              <p:cNvCxnSpPr>
                <a:cxnSpLocks/>
                <a:stCxn id="96" idx="0"/>
              </p:cNvCxnSpPr>
              <p:nvPr/>
            </p:nvCxnSpPr>
            <p:spPr>
              <a:xfrm>
                <a:off x="6106846" y="1581818"/>
                <a:ext cx="4890377" cy="0"/>
              </a:xfrm>
              <a:prstGeom prst="line">
                <a:avLst/>
              </a:prstGeom>
              <a:ln w="254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xmlns="" id="{BF196968-3F9D-4B2C-BB7B-3768DE1AE4A3}"/>
                </a:ext>
              </a:extLst>
            </p:cNvPr>
            <p:cNvSpPr txBox="1"/>
            <p:nvPr/>
          </p:nvSpPr>
          <p:spPr>
            <a:xfrm>
              <a:off x="754504" y="2064718"/>
              <a:ext cx="2880069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Planar scene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Camera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zero-skew</a:t>
              </a: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en-US" sz="1400" dirty="0">
                  <a:latin typeface="Bahnschrift Light" panose="020B0502040204020203" pitchFamily="34" charset="0"/>
                </a:rPr>
                <a:t>Radial distortion model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0FD2C362-14C4-423F-9B6F-617A06DC1EB4}"/>
              </a:ext>
            </a:extLst>
          </p:cNvPr>
          <p:cNvSpPr txBox="1"/>
          <p:nvPr/>
        </p:nvSpPr>
        <p:spPr>
          <a:xfrm>
            <a:off x="7672469" y="1328015"/>
            <a:ext cx="45788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b="0" i="1" u="none" strike="noStrike" baseline="0" dirty="0">
                <a:solidFill>
                  <a:schemeClr val="accent1">
                    <a:lumMod val="75000"/>
                  </a:schemeClr>
                </a:solidFill>
                <a:latin typeface="NimbusRomNo9L-Medi"/>
              </a:rPr>
              <a:t>“Forget the checkerboard: practical self-calibration using a planar scene”</a:t>
            </a:r>
          </a:p>
          <a:p>
            <a:pPr algn="ctr"/>
            <a:r>
              <a:rPr lang="en-US" sz="1100" i="1" dirty="0">
                <a:solidFill>
                  <a:schemeClr val="accent1">
                    <a:lumMod val="75000"/>
                  </a:schemeClr>
                </a:solidFill>
                <a:latin typeface="NimbusRomNo9L-Medi"/>
              </a:rPr>
              <a:t>Herrera et. Al, WACV 2016 </a:t>
            </a:r>
            <a:endParaRPr lang="en-US" sz="11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xmlns="" id="{55FC6B44-70F0-4257-B2A9-A57F3579AD0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383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92"/>
    </mc:Choice>
    <mc:Fallback xmlns="">
      <p:transition spd="slow" advTm="46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="" xmlns:a16="http://schemas.microsoft.com/office/drawing/2014/main" id="{021C7E09-824E-46E2-8FB2-C9F92FDCC639}"/>
              </a:ext>
            </a:extLst>
          </p:cNvPr>
          <p:cNvGrpSpPr/>
          <p:nvPr/>
        </p:nvGrpSpPr>
        <p:grpSpPr>
          <a:xfrm>
            <a:off x="4127431" y="1558740"/>
            <a:ext cx="7230117" cy="1726737"/>
            <a:chOff x="4523704" y="899429"/>
            <a:chExt cx="5714535" cy="1364777"/>
          </a:xfrm>
        </p:grpSpPr>
        <p:sp>
          <p:nvSpPr>
            <p:cNvPr id="4" name="Hexagon 3">
              <a:extLst>
                <a:ext uri="{FF2B5EF4-FFF2-40B4-BE49-F238E27FC236}">
                  <a16:creationId xmlns="" xmlns:a16="http://schemas.microsoft.com/office/drawing/2014/main" id="{6DAA6076-BE10-4F4D-9385-353376C8426B}"/>
                </a:ext>
              </a:extLst>
            </p:cNvPr>
            <p:cNvSpPr/>
            <p:nvPr/>
          </p:nvSpPr>
          <p:spPr>
            <a:xfrm>
              <a:off x="4787913" y="1117801"/>
              <a:ext cx="1076519" cy="928034"/>
            </a:xfrm>
            <a:prstGeom prst="hexagon">
              <a:avLst/>
            </a:prstGeom>
            <a:solidFill>
              <a:srgbClr val="FC7430"/>
            </a:solidFill>
            <a:ln>
              <a:solidFill>
                <a:srgbClr val="FC74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Step</a:t>
              </a:r>
              <a:r>
                <a:rPr lang="en-US" sz="1200" dirty="0"/>
                <a:t> </a:t>
              </a:r>
              <a:r>
                <a:rPr lang="en-US" sz="2800" dirty="0"/>
                <a:t>4</a:t>
              </a:r>
              <a:endParaRPr lang="en-US" dirty="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="" xmlns:a16="http://schemas.microsoft.com/office/drawing/2014/main" id="{CD554DFD-D6B6-4447-AB1B-4C4C574D5D87}"/>
                </a:ext>
              </a:extLst>
            </p:cNvPr>
            <p:cNvGrpSpPr/>
            <p:nvPr/>
          </p:nvGrpSpPr>
          <p:grpSpPr>
            <a:xfrm>
              <a:off x="4523704" y="899429"/>
              <a:ext cx="1629160" cy="1364777"/>
              <a:chOff x="2765947" y="1205552"/>
              <a:chExt cx="1629160" cy="1364777"/>
            </a:xfrm>
          </p:grpSpPr>
          <p:sp>
            <p:nvSpPr>
              <p:cNvPr id="5" name="Hexagon 4">
                <a:extLst>
                  <a:ext uri="{FF2B5EF4-FFF2-40B4-BE49-F238E27FC236}">
                    <a16:creationId xmlns="" xmlns:a16="http://schemas.microsoft.com/office/drawing/2014/main" id="{0BE63AC2-20A0-41E6-83BD-EE531B082F49}"/>
                  </a:ext>
                </a:extLst>
              </p:cNvPr>
              <p:cNvSpPr/>
              <p:nvPr/>
            </p:nvSpPr>
            <p:spPr>
              <a:xfrm>
                <a:off x="2765947" y="1205552"/>
                <a:ext cx="1583141" cy="1364777"/>
              </a:xfrm>
              <a:prstGeom prst="hexagon">
                <a:avLst/>
              </a:prstGeom>
              <a:noFill/>
              <a:ln w="25400">
                <a:solidFill>
                  <a:srgbClr val="FC743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10E02559-E4E8-412F-A6A9-8F22C960C4E7}"/>
                  </a:ext>
                </a:extLst>
              </p:cNvPr>
              <p:cNvSpPr/>
              <p:nvPr/>
            </p:nvSpPr>
            <p:spPr>
              <a:xfrm rot="1604205">
                <a:off x="4218214" y="1887311"/>
                <a:ext cx="176893" cy="2149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" name="Straight Connector 8">
              <a:extLst>
                <a:ext uri="{FF2B5EF4-FFF2-40B4-BE49-F238E27FC236}">
                  <a16:creationId xmlns="" xmlns:a16="http://schemas.microsoft.com/office/drawing/2014/main" id="{EA4F9822-3F45-4D22-A583-D3442F0B8B2A}"/>
                </a:ext>
              </a:extLst>
            </p:cNvPr>
            <p:cNvCxnSpPr>
              <a:cxnSpLocks/>
              <a:stCxn id="5" idx="0"/>
            </p:cNvCxnSpPr>
            <p:nvPr/>
          </p:nvCxnSpPr>
          <p:spPr>
            <a:xfrm>
              <a:off x="6106845" y="1581818"/>
              <a:ext cx="4131394" cy="0"/>
            </a:xfrm>
            <a:prstGeom prst="line">
              <a:avLst/>
            </a:prstGeom>
            <a:ln w="25400">
              <a:solidFill>
                <a:srgbClr val="FC7430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>
            <a:extLst>
              <a:ext uri="{FF2B5EF4-FFF2-40B4-BE49-F238E27FC236}">
                <a16:creationId xmlns="" xmlns:a16="http://schemas.microsoft.com/office/drawing/2014/main" id="{A03E32C7-542F-4427-A6BC-FFB79AE09D07}"/>
              </a:ext>
            </a:extLst>
          </p:cNvPr>
          <p:cNvGrpSpPr/>
          <p:nvPr/>
        </p:nvGrpSpPr>
        <p:grpSpPr>
          <a:xfrm flipH="1">
            <a:off x="82585" y="2740735"/>
            <a:ext cx="7822902" cy="1726737"/>
            <a:chOff x="4523704" y="899429"/>
            <a:chExt cx="6183060" cy="1364777"/>
          </a:xfrm>
        </p:grpSpPr>
        <p:sp>
          <p:nvSpPr>
            <p:cNvPr id="66" name="TextBox 65">
              <a:extLst>
                <a:ext uri="{FF2B5EF4-FFF2-40B4-BE49-F238E27FC236}">
                  <a16:creationId xmlns="" xmlns:a16="http://schemas.microsoft.com/office/drawing/2014/main" id="{2D6254FC-965F-493C-9F33-4F07AAD0EA19}"/>
                </a:ext>
              </a:extLst>
            </p:cNvPr>
            <p:cNvSpPr txBox="1"/>
            <p:nvPr/>
          </p:nvSpPr>
          <p:spPr>
            <a:xfrm>
              <a:off x="7660302" y="1026334"/>
              <a:ext cx="3046462" cy="2919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Bahnschrift Light" panose="020B0502040204020203" pitchFamily="34" charset="0"/>
                </a:rPr>
                <a:t>Metric Reconstruction</a:t>
              </a:r>
              <a:endParaRPr lang="en-US" dirty="0">
                <a:latin typeface="Bahnschrift Light" panose="020B0502040204020203" pitchFamily="34" charset="0"/>
              </a:endParaRPr>
            </a:p>
          </p:txBody>
        </p:sp>
        <p:sp>
          <p:nvSpPr>
            <p:cNvPr id="67" name="Hexagon 66">
              <a:extLst>
                <a:ext uri="{FF2B5EF4-FFF2-40B4-BE49-F238E27FC236}">
                  <a16:creationId xmlns="" xmlns:a16="http://schemas.microsoft.com/office/drawing/2014/main" id="{CA1C5052-D1B9-45AF-BE68-94A98F2B41E4}"/>
                </a:ext>
              </a:extLst>
            </p:cNvPr>
            <p:cNvSpPr/>
            <p:nvPr/>
          </p:nvSpPr>
          <p:spPr>
            <a:xfrm>
              <a:off x="4787913" y="1117801"/>
              <a:ext cx="1076519" cy="928034"/>
            </a:xfrm>
            <a:prstGeom prst="hexagon">
              <a:avLst/>
            </a:prstGeom>
            <a:solidFill>
              <a:srgbClr val="FBC721"/>
            </a:solidFill>
            <a:ln>
              <a:solidFill>
                <a:srgbClr val="FBC7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Step</a:t>
              </a:r>
              <a:r>
                <a:rPr lang="en-US" sz="1200" dirty="0"/>
                <a:t> </a:t>
              </a:r>
              <a:r>
                <a:rPr lang="en-US" sz="2800" dirty="0"/>
                <a:t>5</a:t>
              </a:r>
              <a:endParaRPr lang="en-US" dirty="0"/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="" xmlns:a16="http://schemas.microsoft.com/office/drawing/2014/main" id="{21E2D5A0-5DCA-4C2E-B1AB-04B72E4EDD12}"/>
                </a:ext>
              </a:extLst>
            </p:cNvPr>
            <p:cNvGrpSpPr/>
            <p:nvPr/>
          </p:nvGrpSpPr>
          <p:grpSpPr>
            <a:xfrm>
              <a:off x="4523704" y="899429"/>
              <a:ext cx="1629160" cy="1364777"/>
              <a:chOff x="2765947" y="1205552"/>
              <a:chExt cx="1629160" cy="1364777"/>
            </a:xfrm>
          </p:grpSpPr>
          <p:sp>
            <p:nvSpPr>
              <p:cNvPr id="70" name="Hexagon 69">
                <a:extLst>
                  <a:ext uri="{FF2B5EF4-FFF2-40B4-BE49-F238E27FC236}">
                    <a16:creationId xmlns="" xmlns:a16="http://schemas.microsoft.com/office/drawing/2014/main" id="{91E32C48-0950-429D-9439-E6901D89D6C3}"/>
                  </a:ext>
                </a:extLst>
              </p:cNvPr>
              <p:cNvSpPr/>
              <p:nvPr/>
            </p:nvSpPr>
            <p:spPr>
              <a:xfrm>
                <a:off x="2765947" y="1205552"/>
                <a:ext cx="1583141" cy="1364777"/>
              </a:xfrm>
              <a:prstGeom prst="hexagon">
                <a:avLst/>
              </a:prstGeom>
              <a:noFill/>
              <a:ln w="25400">
                <a:solidFill>
                  <a:srgbClr val="FBC72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="" xmlns:a16="http://schemas.microsoft.com/office/drawing/2014/main" id="{B34A618A-3729-4765-9E05-C26C0520901B}"/>
                  </a:ext>
                </a:extLst>
              </p:cNvPr>
              <p:cNvSpPr/>
              <p:nvPr/>
            </p:nvSpPr>
            <p:spPr>
              <a:xfrm rot="1604205">
                <a:off x="4218214" y="1887311"/>
                <a:ext cx="176893" cy="2149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9" name="Straight Connector 68">
              <a:extLst>
                <a:ext uri="{FF2B5EF4-FFF2-40B4-BE49-F238E27FC236}">
                  <a16:creationId xmlns="" xmlns:a16="http://schemas.microsoft.com/office/drawing/2014/main" id="{9B528447-29A2-4883-B260-51252E616050}"/>
                </a:ext>
              </a:extLst>
            </p:cNvPr>
            <p:cNvCxnSpPr>
              <a:cxnSpLocks/>
              <a:stCxn id="70" idx="0"/>
            </p:cNvCxnSpPr>
            <p:nvPr/>
          </p:nvCxnSpPr>
          <p:spPr>
            <a:xfrm>
              <a:off x="6106845" y="1581818"/>
              <a:ext cx="4131394" cy="0"/>
            </a:xfrm>
            <a:prstGeom prst="line">
              <a:avLst/>
            </a:prstGeom>
            <a:ln w="25400">
              <a:solidFill>
                <a:srgbClr val="FBC72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>
            <a:extLst>
              <a:ext uri="{FF2B5EF4-FFF2-40B4-BE49-F238E27FC236}">
                <a16:creationId xmlns="" xmlns:a16="http://schemas.microsoft.com/office/drawing/2014/main" id="{D25611E5-F5A6-414D-9881-8951530C6CE8}"/>
              </a:ext>
            </a:extLst>
          </p:cNvPr>
          <p:cNvGrpSpPr/>
          <p:nvPr/>
        </p:nvGrpSpPr>
        <p:grpSpPr>
          <a:xfrm>
            <a:off x="4127431" y="3931167"/>
            <a:ext cx="7822902" cy="1726737"/>
            <a:chOff x="4523704" y="899429"/>
            <a:chExt cx="6183060" cy="1364777"/>
          </a:xfrm>
        </p:grpSpPr>
        <p:sp>
          <p:nvSpPr>
            <p:cNvPr id="73" name="TextBox 72">
              <a:extLst>
                <a:ext uri="{FF2B5EF4-FFF2-40B4-BE49-F238E27FC236}">
                  <a16:creationId xmlns="" xmlns:a16="http://schemas.microsoft.com/office/drawing/2014/main" id="{563E728E-7ECE-48C7-883A-ABE7C7E9DB4B}"/>
                </a:ext>
              </a:extLst>
            </p:cNvPr>
            <p:cNvSpPr txBox="1"/>
            <p:nvPr/>
          </p:nvSpPr>
          <p:spPr>
            <a:xfrm>
              <a:off x="7660302" y="1026334"/>
              <a:ext cx="3046462" cy="510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Bahnschrift Light" panose="020B0502040204020203" pitchFamily="34" charset="0"/>
                </a:rPr>
                <a:t>Metric </a:t>
              </a:r>
              <a:endParaRPr lang="en-US" dirty="0">
                <a:latin typeface="Bahnschrift Light" panose="020B0502040204020203" pitchFamily="34" charset="0"/>
              </a:endParaRPr>
            </a:p>
            <a:p>
              <a:pPr algn="ctr"/>
              <a:r>
                <a:rPr lang="en-US" dirty="0">
                  <a:latin typeface="Bahnschrift Light" panose="020B0502040204020203" pitchFamily="34" charset="0"/>
                </a:rPr>
                <a:t>Bundle Adjustment</a:t>
              </a:r>
            </a:p>
          </p:txBody>
        </p:sp>
        <p:sp>
          <p:nvSpPr>
            <p:cNvPr id="74" name="Hexagon 73">
              <a:extLst>
                <a:ext uri="{FF2B5EF4-FFF2-40B4-BE49-F238E27FC236}">
                  <a16:creationId xmlns="" xmlns:a16="http://schemas.microsoft.com/office/drawing/2014/main" id="{3F1997D6-43CE-45DA-89A6-5E190CE9297B}"/>
                </a:ext>
              </a:extLst>
            </p:cNvPr>
            <p:cNvSpPr/>
            <p:nvPr/>
          </p:nvSpPr>
          <p:spPr>
            <a:xfrm>
              <a:off x="4787913" y="1117801"/>
              <a:ext cx="1076519" cy="928034"/>
            </a:xfrm>
            <a:prstGeom prst="hexagon">
              <a:avLst/>
            </a:prstGeom>
            <a:solidFill>
              <a:srgbClr val="BBDC50"/>
            </a:solidFill>
            <a:ln>
              <a:solidFill>
                <a:srgbClr val="BBDC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Step</a:t>
              </a:r>
              <a:r>
                <a:rPr lang="en-US" sz="1200" dirty="0"/>
                <a:t> </a:t>
              </a:r>
              <a:r>
                <a:rPr lang="en-US" sz="2800" dirty="0"/>
                <a:t>6</a:t>
              </a:r>
              <a:endParaRPr lang="en-US" dirty="0"/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="" xmlns:a16="http://schemas.microsoft.com/office/drawing/2014/main" id="{672BBD13-9EDC-48C5-A962-7F2232EE20A8}"/>
                </a:ext>
              </a:extLst>
            </p:cNvPr>
            <p:cNvGrpSpPr/>
            <p:nvPr/>
          </p:nvGrpSpPr>
          <p:grpSpPr>
            <a:xfrm>
              <a:off x="4523704" y="899429"/>
              <a:ext cx="1629160" cy="1364777"/>
              <a:chOff x="2765947" y="1205552"/>
              <a:chExt cx="1629160" cy="1364777"/>
            </a:xfrm>
          </p:grpSpPr>
          <p:sp>
            <p:nvSpPr>
              <p:cNvPr id="77" name="Hexagon 76">
                <a:extLst>
                  <a:ext uri="{FF2B5EF4-FFF2-40B4-BE49-F238E27FC236}">
                    <a16:creationId xmlns="" xmlns:a16="http://schemas.microsoft.com/office/drawing/2014/main" id="{28347260-F082-485F-A535-168630D9DFBF}"/>
                  </a:ext>
                </a:extLst>
              </p:cNvPr>
              <p:cNvSpPr/>
              <p:nvPr/>
            </p:nvSpPr>
            <p:spPr>
              <a:xfrm>
                <a:off x="2765947" y="1205552"/>
                <a:ext cx="1583141" cy="1364777"/>
              </a:xfrm>
              <a:prstGeom prst="hexagon">
                <a:avLst/>
              </a:prstGeom>
              <a:noFill/>
              <a:ln w="25400">
                <a:solidFill>
                  <a:srgbClr val="BBDC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="" xmlns:a16="http://schemas.microsoft.com/office/drawing/2014/main" id="{D0E1F163-607A-4C39-9162-C718E45EDE98}"/>
                  </a:ext>
                </a:extLst>
              </p:cNvPr>
              <p:cNvSpPr/>
              <p:nvPr/>
            </p:nvSpPr>
            <p:spPr>
              <a:xfrm rot="1604205">
                <a:off x="4218214" y="1887311"/>
                <a:ext cx="176893" cy="21499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6" name="Straight Connector 75">
              <a:extLst>
                <a:ext uri="{FF2B5EF4-FFF2-40B4-BE49-F238E27FC236}">
                  <a16:creationId xmlns="" xmlns:a16="http://schemas.microsoft.com/office/drawing/2014/main" id="{97ADDC8D-C0FC-45E1-983A-2304BB0CF06F}"/>
                </a:ext>
              </a:extLst>
            </p:cNvPr>
            <p:cNvCxnSpPr>
              <a:cxnSpLocks/>
              <a:stCxn id="77" idx="0"/>
            </p:cNvCxnSpPr>
            <p:nvPr/>
          </p:nvCxnSpPr>
          <p:spPr>
            <a:xfrm>
              <a:off x="6106845" y="1581818"/>
              <a:ext cx="4131394" cy="0"/>
            </a:xfrm>
            <a:prstGeom prst="line">
              <a:avLst/>
            </a:prstGeom>
            <a:ln w="25400">
              <a:solidFill>
                <a:srgbClr val="BBDC50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TextBox 78">
            <a:extLst>
              <a:ext uri="{FF2B5EF4-FFF2-40B4-BE49-F238E27FC236}">
                <a16:creationId xmlns="" xmlns:a16="http://schemas.microsoft.com/office/drawing/2014/main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Technical Approach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="" xmlns:a16="http://schemas.microsoft.com/office/drawing/2014/main" id="{988C5F63-030E-472C-A3F6-16C16DCC8C24}"/>
              </a:ext>
            </a:extLst>
          </p:cNvPr>
          <p:cNvSpPr txBox="1"/>
          <p:nvPr/>
        </p:nvSpPr>
        <p:spPr>
          <a:xfrm>
            <a:off x="8743996" y="2518255"/>
            <a:ext cx="385443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Bahnschrift Light" panose="020B0502040204020203" pitchFamily="34" charset="0"/>
              </a:rPr>
              <a:t>Focal length estimation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 smtClean="0">
                <a:latin typeface="Bahnschrift Light" panose="020B0502040204020203" pitchFamily="34" charset="0"/>
              </a:rPr>
              <a:t>Non-linear </a:t>
            </a:r>
            <a:r>
              <a:rPr lang="es-ES" sz="1400" dirty="0" err="1" smtClean="0">
                <a:latin typeface="Bahnschrift Light" panose="020B0502040204020203" pitchFamily="34" charset="0"/>
              </a:rPr>
              <a:t>minimization</a:t>
            </a:r>
            <a:endParaRPr lang="en-US" sz="1400" dirty="0">
              <a:latin typeface="Bahnschrift Light" panose="020B0502040204020203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Bahnschrift Light" panose="020B0502040204020203" pitchFamily="34" charset="0"/>
              </a:rPr>
              <a:t>Principal point correction</a:t>
            </a:r>
            <a:endParaRPr lang="en-US" sz="1400" dirty="0">
              <a:latin typeface="Bahnschrift Light" panose="020B0502040204020203" pitchFamily="34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="" xmlns:a16="http://schemas.microsoft.com/office/drawing/2014/main" id="{D7819CE9-0F57-4DAF-82FA-15E9D890EB7B}"/>
              </a:ext>
            </a:extLst>
          </p:cNvPr>
          <p:cNvSpPr txBox="1"/>
          <p:nvPr/>
        </p:nvSpPr>
        <p:spPr>
          <a:xfrm>
            <a:off x="51850" y="3688103"/>
            <a:ext cx="4127430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 err="1" smtClean="0">
                <a:latin typeface="Bahnschrift Light" panose="020B0502040204020203" pitchFamily="34" charset="0"/>
              </a:rPr>
              <a:t>Initial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dirty="0" err="1" smtClean="0">
                <a:latin typeface="Bahnschrift Light" panose="020B0502040204020203" pitchFamily="34" charset="0"/>
              </a:rPr>
              <a:t>extrinsic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dirty="0" err="1" smtClean="0">
                <a:latin typeface="Bahnschrift Light" panose="020B0502040204020203" pitchFamily="34" charset="0"/>
              </a:rPr>
              <a:t>guess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dirty="0" err="1" smtClean="0">
                <a:latin typeface="Bahnschrift Light" panose="020B0502040204020203" pitchFamily="34" charset="0"/>
              </a:rPr>
              <a:t>for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dirty="0" err="1" smtClean="0">
                <a:latin typeface="Bahnschrift Light" panose="020B0502040204020203" pitchFamily="34" charset="0"/>
              </a:rPr>
              <a:t>reference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dirty="0" err="1" smtClean="0">
                <a:latin typeface="Bahnschrift Light" panose="020B0502040204020203" pitchFamily="34" charset="0"/>
              </a:rPr>
              <a:t>frame</a:t>
            </a:r>
            <a:endParaRPr lang="en-US" sz="1400" dirty="0" smtClean="0">
              <a:latin typeface="Bahnschrift Light" panose="020B0502040204020203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Bahnschrift Light" panose="020B0502040204020203" pitchFamily="34" charset="0"/>
              </a:rPr>
              <a:t>Approximate 3D point coordinates in reference frame (triangulation)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 err="1" smtClean="0">
                <a:latin typeface="Bahnschrift Light" panose="020B0502040204020203" pitchFamily="34" charset="0"/>
              </a:rPr>
              <a:t>Extrinsic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dirty="0" err="1" smtClean="0">
                <a:latin typeface="Bahnschrift Light" panose="020B0502040204020203" pitchFamily="34" charset="0"/>
              </a:rPr>
              <a:t>parameters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dirty="0" err="1" smtClean="0">
                <a:latin typeface="Bahnschrift Light" panose="020B0502040204020203" pitchFamily="34" charset="0"/>
              </a:rPr>
              <a:t>for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dirty="0" err="1" smtClean="0">
                <a:latin typeface="Bahnschrift Light" panose="020B0502040204020203" pitchFamily="34" charset="0"/>
              </a:rPr>
              <a:t>all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dirty="0" err="1" smtClean="0">
                <a:latin typeface="Bahnschrift Light" panose="020B0502040204020203" pitchFamily="34" charset="0"/>
              </a:rPr>
              <a:t>frames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dirty="0" err="1" smtClean="0">
                <a:latin typeface="Bahnschrift Light" panose="020B0502040204020203" pitchFamily="34" charset="0"/>
              </a:rPr>
              <a:t>using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i="1" dirty="0" err="1" smtClean="0">
                <a:latin typeface="Bahnschrift Light" panose="020B0502040204020203" pitchFamily="34" charset="0"/>
              </a:rPr>
              <a:t>PnP</a:t>
            </a:r>
            <a:endParaRPr lang="en-US" sz="1400" i="1" dirty="0" smtClean="0">
              <a:latin typeface="Bahnschrift Light" panose="020B0502040204020203" pitchFamily="34" charset="0"/>
            </a:endParaRPr>
          </a:p>
          <a:p>
            <a:pPr algn="ctr"/>
            <a:endParaRPr lang="en-US" sz="1100" dirty="0">
              <a:latin typeface="Bahnschrift Light" panose="020B050204020402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="" xmlns:a16="http://schemas.microsoft.com/office/drawing/2014/main" id="{1CAEC159-50FF-485E-99ED-B69D1420DA7A}"/>
              </a:ext>
            </a:extLst>
          </p:cNvPr>
          <p:cNvSpPr txBox="1"/>
          <p:nvPr/>
        </p:nvSpPr>
        <p:spPr>
          <a:xfrm>
            <a:off x="8337570" y="4890681"/>
            <a:ext cx="385443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 err="1" smtClean="0">
                <a:latin typeface="Bahnschrift Light" panose="020B0502040204020203" pitchFamily="34" charset="0"/>
              </a:rPr>
              <a:t>Minimization</a:t>
            </a:r>
            <a:r>
              <a:rPr lang="es-ES" sz="1400" dirty="0" smtClean="0">
                <a:latin typeface="Bahnschrift Light" panose="020B0502040204020203" pitchFamily="34" charset="0"/>
              </a:rPr>
              <a:t> of </a:t>
            </a:r>
            <a:r>
              <a:rPr lang="es-ES" sz="1400" dirty="0" err="1" smtClean="0">
                <a:latin typeface="Bahnschrift Light" panose="020B0502040204020203" pitchFamily="34" charset="0"/>
              </a:rPr>
              <a:t>reprojection</a:t>
            </a:r>
            <a:r>
              <a:rPr lang="es-ES" sz="1400" dirty="0" smtClean="0">
                <a:latin typeface="Bahnschrift Light" panose="020B0502040204020203" pitchFamily="34" charset="0"/>
              </a:rPr>
              <a:t> </a:t>
            </a:r>
            <a:r>
              <a:rPr lang="es-ES" sz="1400" dirty="0" err="1" smtClean="0">
                <a:latin typeface="Bahnschrift Light" panose="020B0502040204020203" pitchFamily="34" charset="0"/>
              </a:rPr>
              <a:t>errors</a:t>
            </a:r>
            <a:endParaRPr lang="en-US" sz="1400" dirty="0" smtClean="0">
              <a:latin typeface="Bahnschrift Light" panose="020B0502040204020203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Bahnschrift Light" panose="020B0502040204020203" pitchFamily="34" charset="0"/>
              </a:rPr>
              <a:t>Refine 3D scene point coordinates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400" dirty="0" smtClean="0">
                <a:latin typeface="Bahnschrift Light" panose="020B0502040204020203" pitchFamily="34" charset="0"/>
              </a:rPr>
              <a:t>Refine </a:t>
            </a:r>
            <a:r>
              <a:rPr lang="es-ES" sz="1400" dirty="0" err="1" smtClean="0">
                <a:latin typeface="Bahnschrift Light" panose="020B0502040204020203" pitchFamily="34" charset="0"/>
              </a:rPr>
              <a:t>intrinsics</a:t>
            </a:r>
            <a:r>
              <a:rPr lang="es-ES" sz="1400" dirty="0" smtClean="0">
                <a:latin typeface="Bahnschrift Light" panose="020B0502040204020203" pitchFamily="34" charset="0"/>
              </a:rPr>
              <a:t> and </a:t>
            </a:r>
            <a:r>
              <a:rPr lang="es-ES" sz="1400" dirty="0" err="1" smtClean="0">
                <a:latin typeface="Bahnschrift Light" panose="020B0502040204020203" pitchFamily="34" charset="0"/>
              </a:rPr>
              <a:t>distortion</a:t>
            </a:r>
            <a:endParaRPr lang="en-US" sz="1400" dirty="0">
              <a:latin typeface="Bahnschrift Light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25BD6864-365B-4FBF-B1C5-C640E3DA3D7C}"/>
              </a:ext>
            </a:extLst>
          </p:cNvPr>
          <p:cNvSpPr txBox="1"/>
          <p:nvPr/>
        </p:nvSpPr>
        <p:spPr>
          <a:xfrm>
            <a:off x="8095903" y="1719302"/>
            <a:ext cx="3854430" cy="646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Bahnschrift Light" panose="020B0502040204020203" pitchFamily="34" charset="0"/>
              </a:rPr>
              <a:t>Homography</a:t>
            </a:r>
            <a:r>
              <a:rPr lang="en-US" dirty="0" smtClean="0">
                <a:latin typeface="Bahnschrift Light" panose="020B0502040204020203" pitchFamily="34" charset="0"/>
              </a:rPr>
              <a:t> based </a:t>
            </a:r>
          </a:p>
          <a:p>
            <a:pPr algn="ctr"/>
            <a:r>
              <a:rPr lang="en-US" dirty="0" smtClean="0">
                <a:latin typeface="Bahnschrift Light" panose="020B0502040204020203" pitchFamily="34" charset="0"/>
              </a:rPr>
              <a:t>Self-Calibration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902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72"/>
    </mc:Choice>
    <mc:Fallback xmlns="">
      <p:transition spd="slow" advTm="51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07589ECA-F838-4B06-B250-6E3E48CEC5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271" y="5356217"/>
            <a:ext cx="10401572" cy="12301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Close Range Imagery </a:t>
            </a:r>
            <a:r>
              <a:rPr lang="en-US" sz="1400" dirty="0">
                <a:solidFill>
                  <a:schemeClr val="bg1"/>
                </a:solidFill>
              </a:rPr>
              <a:t>(1/3)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8F0F6B3-BF1D-42BF-B252-9EAAA1F203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79" y="1410573"/>
            <a:ext cx="4577107" cy="24733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D1CCCB9-8893-414A-B365-C44BFF00BA35}"/>
              </a:ext>
            </a:extLst>
          </p:cNvPr>
          <p:cNvSpPr txBox="1"/>
          <p:nvPr/>
        </p:nvSpPr>
        <p:spPr>
          <a:xfrm flipH="1">
            <a:off x="1017083" y="1488109"/>
            <a:ext cx="3984022" cy="461665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Baseline calibration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EBE0A8D-8B61-4A73-A847-F7E0DCCB319E}"/>
              </a:ext>
            </a:extLst>
          </p:cNvPr>
          <p:cNvSpPr txBox="1"/>
          <p:nvPr/>
        </p:nvSpPr>
        <p:spPr>
          <a:xfrm flipH="1">
            <a:off x="1017083" y="1949774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DSLR + 18mm lenses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9051246-E49C-4511-9A72-E9D4C5B44BC3}"/>
              </a:ext>
            </a:extLst>
          </p:cNvPr>
          <p:cNvSpPr txBox="1"/>
          <p:nvPr/>
        </p:nvSpPr>
        <p:spPr>
          <a:xfrm flipH="1">
            <a:off x="1017083" y="3078824"/>
            <a:ext cx="2704846" cy="3385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ahnschrift Light" panose="020B0502040204020203" pitchFamily="34" charset="0"/>
              </a:rPr>
              <a:t>Matlab Calibration Toolbox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FC56521D-39D8-47F0-A784-418B9A7A48CF}"/>
              </a:ext>
            </a:extLst>
          </p:cNvPr>
          <p:cNvSpPr txBox="1"/>
          <p:nvPr/>
        </p:nvSpPr>
        <p:spPr>
          <a:xfrm flipH="1">
            <a:off x="1017083" y="2328463"/>
            <a:ext cx="2704845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Checkerboard pattern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5EF1862-C4E3-4905-A2D6-9BCE97B3E585}"/>
              </a:ext>
            </a:extLst>
          </p:cNvPr>
          <p:cNvGrpSpPr/>
          <p:nvPr/>
        </p:nvGrpSpPr>
        <p:grpSpPr>
          <a:xfrm>
            <a:off x="4246284" y="3516816"/>
            <a:ext cx="1088373" cy="948307"/>
            <a:chOff x="7632253" y="2963758"/>
            <a:chExt cx="2228565" cy="1941765"/>
          </a:xfrm>
        </p:grpSpPr>
        <p:sp>
          <p:nvSpPr>
            <p:cNvPr id="19" name="Hexagon 18">
              <a:extLst>
                <a:ext uri="{FF2B5EF4-FFF2-40B4-BE49-F238E27FC236}">
                  <a16:creationId xmlns:a16="http://schemas.microsoft.com/office/drawing/2014/main" xmlns="" id="{4A4A49AF-743B-48BE-B659-0D66A3A9E0ED}"/>
                </a:ext>
              </a:extLst>
            </p:cNvPr>
            <p:cNvSpPr/>
            <p:nvPr/>
          </p:nvSpPr>
          <p:spPr>
            <a:xfrm rot="13269109">
              <a:off x="7632253" y="2963758"/>
              <a:ext cx="2228563" cy="1921175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xmlns="" id="{D614C882-AE2F-4A55-BE02-A43CE9F53B5C}"/>
                </a:ext>
              </a:extLst>
            </p:cNvPr>
            <p:cNvGrpSpPr/>
            <p:nvPr/>
          </p:nvGrpSpPr>
          <p:grpSpPr>
            <a:xfrm>
              <a:off x="7632253" y="2963759"/>
              <a:ext cx="2228565" cy="1941764"/>
              <a:chOff x="7632253" y="2963759"/>
              <a:chExt cx="2228565" cy="1941764"/>
            </a:xfrm>
          </p:grpSpPr>
          <p:sp>
            <p:nvSpPr>
              <p:cNvPr id="20" name="Hexagon 19">
                <a:extLst>
                  <a:ext uri="{FF2B5EF4-FFF2-40B4-BE49-F238E27FC236}">
                    <a16:creationId xmlns:a16="http://schemas.microsoft.com/office/drawing/2014/main" xmlns="" id="{97645096-2FD3-4D64-A34C-119FB0DDC034}"/>
                  </a:ext>
                </a:extLst>
              </p:cNvPr>
              <p:cNvSpPr/>
              <p:nvPr/>
            </p:nvSpPr>
            <p:spPr>
              <a:xfrm rot="11807086">
                <a:off x="7632255" y="2984348"/>
                <a:ext cx="2228563" cy="1921175"/>
              </a:xfrm>
              <a:prstGeom prst="hexagon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xmlns="" id="{3DB56FDC-FCDF-43FA-998E-7C0E5B1AA7AF}"/>
                  </a:ext>
                </a:extLst>
              </p:cNvPr>
              <p:cNvGrpSpPr/>
              <p:nvPr/>
            </p:nvGrpSpPr>
            <p:grpSpPr>
              <a:xfrm>
                <a:off x="7632253" y="2963759"/>
                <a:ext cx="2228563" cy="1921175"/>
                <a:chOff x="7632253" y="2963759"/>
                <a:chExt cx="2228563" cy="1921175"/>
              </a:xfrm>
            </p:grpSpPr>
            <p:sp>
              <p:nvSpPr>
                <p:cNvPr id="14" name="Hexagon 13">
                  <a:extLst>
                    <a:ext uri="{FF2B5EF4-FFF2-40B4-BE49-F238E27FC236}">
                      <a16:creationId xmlns:a16="http://schemas.microsoft.com/office/drawing/2014/main" xmlns="" id="{2D708E29-D8B7-46CE-9EA3-667FEBBE61CD}"/>
                    </a:ext>
                  </a:extLst>
                </p:cNvPr>
                <p:cNvSpPr/>
                <p:nvPr/>
              </p:nvSpPr>
              <p:spPr>
                <a:xfrm>
                  <a:off x="7632253" y="2963759"/>
                  <a:ext cx="2228563" cy="1921175"/>
                </a:xfrm>
                <a:prstGeom prst="hexagon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xmlns="" id="{4274FB16-6013-4612-B03E-E8E604550F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851916" y="3038045"/>
                  <a:ext cx="1666510" cy="166651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24" name="Arrow: Striped Right 23">
            <a:extLst>
              <a:ext uri="{FF2B5EF4-FFF2-40B4-BE49-F238E27FC236}">
                <a16:creationId xmlns:a16="http://schemas.microsoft.com/office/drawing/2014/main" xmlns="" id="{2C36B9CB-A12B-47FA-8BA7-EF2B11DE6B54}"/>
              </a:ext>
            </a:extLst>
          </p:cNvPr>
          <p:cNvSpPr/>
          <p:nvPr/>
        </p:nvSpPr>
        <p:spPr>
          <a:xfrm rot="8877935">
            <a:off x="5574540" y="3258530"/>
            <a:ext cx="742358" cy="516570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Striped Right 24">
            <a:extLst>
              <a:ext uri="{FF2B5EF4-FFF2-40B4-BE49-F238E27FC236}">
                <a16:creationId xmlns:a16="http://schemas.microsoft.com/office/drawing/2014/main" xmlns="" id="{EDBF60D9-157A-487E-B6FC-6CE304424FC5}"/>
              </a:ext>
            </a:extLst>
          </p:cNvPr>
          <p:cNvSpPr/>
          <p:nvPr/>
        </p:nvSpPr>
        <p:spPr>
          <a:xfrm rot="5400000">
            <a:off x="4496394" y="4819324"/>
            <a:ext cx="528215" cy="365706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BEAB2BB0-128C-4CF2-83DF-EC5AE06A96C0}"/>
              </a:ext>
            </a:extLst>
          </p:cNvPr>
          <p:cNvSpPr txBox="1"/>
          <p:nvPr/>
        </p:nvSpPr>
        <p:spPr>
          <a:xfrm flipH="1">
            <a:off x="1020197" y="2702529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Resized to 800x533 px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xmlns="" id="{A229E71C-4493-488A-906A-D8AA5BDB8FC5}"/>
              </a:ext>
            </a:extLst>
          </p:cNvPr>
          <p:cNvSpPr/>
          <p:nvPr/>
        </p:nvSpPr>
        <p:spPr>
          <a:xfrm>
            <a:off x="2499666" y="5665604"/>
            <a:ext cx="1853896" cy="213026"/>
          </a:xfrm>
          <a:prstGeom prst="ellipse">
            <a:avLst/>
          </a:prstGeom>
          <a:noFill/>
          <a:ln w="28575"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xmlns="" id="{69A3F120-EE6A-431E-A1DF-EE353D277383}"/>
              </a:ext>
            </a:extLst>
          </p:cNvPr>
          <p:cNvSpPr/>
          <p:nvPr/>
        </p:nvSpPr>
        <p:spPr>
          <a:xfrm>
            <a:off x="2499666" y="5829884"/>
            <a:ext cx="1853896" cy="213026"/>
          </a:xfrm>
          <a:prstGeom prst="ellipse">
            <a:avLst/>
          </a:prstGeom>
          <a:noFill/>
          <a:ln w="28575"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83E4C2B3-098F-4FC3-8DEE-7004343F0C8E}"/>
              </a:ext>
            </a:extLst>
          </p:cNvPr>
          <p:cNvSpPr/>
          <p:nvPr/>
        </p:nvSpPr>
        <p:spPr>
          <a:xfrm>
            <a:off x="2346975" y="6260112"/>
            <a:ext cx="3522733" cy="404787"/>
          </a:xfrm>
          <a:prstGeom prst="ellipse">
            <a:avLst/>
          </a:prstGeom>
          <a:noFill/>
          <a:ln w="28575">
            <a:gradFill flip="none" rotWithShape="1">
              <a:gsLst>
                <a:gs pos="0">
                  <a:schemeClr val="accent2">
                    <a:lumMod val="89000"/>
                  </a:schemeClr>
                </a:gs>
                <a:gs pos="23000">
                  <a:schemeClr val="accent2">
                    <a:lumMod val="89000"/>
                  </a:schemeClr>
                </a:gs>
                <a:gs pos="69000">
                  <a:schemeClr val="accent2">
                    <a:lumMod val="75000"/>
                  </a:schemeClr>
                </a:gs>
                <a:gs pos="97000">
                  <a:schemeClr val="accent2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85D7015B-5079-430C-8F19-7AFAC1A70F58}"/>
              </a:ext>
            </a:extLst>
          </p:cNvPr>
          <p:cNvSpPr txBox="1"/>
          <p:nvPr/>
        </p:nvSpPr>
        <p:spPr>
          <a:xfrm>
            <a:off x="4329917" y="6292086"/>
            <a:ext cx="13917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norm(err)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0.65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684FB393-27B8-4E6E-BD29-207DCE60442E}"/>
              </a:ext>
            </a:extLst>
          </p:cNvPr>
          <p:cNvSpPr txBox="1"/>
          <p:nvPr/>
        </p:nvSpPr>
        <p:spPr>
          <a:xfrm>
            <a:off x="5173844" y="5352292"/>
            <a:ext cx="15888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[18.25, 18.27 ] mm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3C3F8386-C4BB-4E60-8DD4-D7B21F2D0C17}"/>
              </a:ext>
            </a:extLst>
          </p:cNvPr>
          <p:cNvCxnSpPr>
            <a:endCxn id="34" idx="1"/>
          </p:cNvCxnSpPr>
          <p:nvPr/>
        </p:nvCxnSpPr>
        <p:spPr>
          <a:xfrm flipV="1">
            <a:off x="4396509" y="5506181"/>
            <a:ext cx="777335" cy="25731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xmlns="" id="{4846310A-2CC7-492B-BFF8-5320465505F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2560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11"/>
    </mc:Choice>
    <mc:Fallback xmlns="">
      <p:transition spd="slow" advTm="14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6" grpId="0" animBg="1"/>
      <p:bldP spid="24" grpId="0" animBg="1"/>
      <p:bldP spid="25" grpId="0" animBg="1"/>
      <p:bldP spid="29" grpId="0" animBg="1"/>
      <p:bldP spid="30" grpId="0" animBg="1"/>
      <p:bldP spid="31" grpId="0" animBg="1"/>
      <p:bldP spid="32" grpId="0" animBg="1"/>
      <p:bldP spid="33" grpId="0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Close Range Imagery </a:t>
            </a:r>
            <a:r>
              <a:rPr lang="en-US" sz="1400" dirty="0">
                <a:solidFill>
                  <a:schemeClr val="bg1"/>
                </a:solidFill>
              </a:rPr>
              <a:t>(2/3)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D1CCCB9-8893-414A-B365-C44BFF00BA35}"/>
              </a:ext>
            </a:extLst>
          </p:cNvPr>
          <p:cNvSpPr txBox="1"/>
          <p:nvPr/>
        </p:nvSpPr>
        <p:spPr>
          <a:xfrm flipH="1">
            <a:off x="1017083" y="1488109"/>
            <a:ext cx="3984022" cy="461665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Planar Self-Calibration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EBE0A8D-8B61-4A73-A847-F7E0DCCB319E}"/>
              </a:ext>
            </a:extLst>
          </p:cNvPr>
          <p:cNvSpPr txBox="1"/>
          <p:nvPr/>
        </p:nvSpPr>
        <p:spPr>
          <a:xfrm flipH="1">
            <a:off x="1017083" y="1949774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DSLR + 18mm lenses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9051246-E49C-4511-9A72-E9D4C5B44BC3}"/>
              </a:ext>
            </a:extLst>
          </p:cNvPr>
          <p:cNvSpPr txBox="1"/>
          <p:nvPr/>
        </p:nvSpPr>
        <p:spPr>
          <a:xfrm flipH="1">
            <a:off x="1017083" y="3078824"/>
            <a:ext cx="2704846" cy="30777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Bahnschrift Light" panose="020B0502040204020203" pitchFamily="34" charset="0"/>
              </a:rPr>
              <a:t>Custom Python implementation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FC56521D-39D8-47F0-A784-418B9A7A48CF}"/>
              </a:ext>
            </a:extLst>
          </p:cNvPr>
          <p:cNvSpPr txBox="1"/>
          <p:nvPr/>
        </p:nvSpPr>
        <p:spPr>
          <a:xfrm flipH="1">
            <a:off x="1017083" y="2328463"/>
            <a:ext cx="2704845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Pictures of poster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45EF1862-C4E3-4905-A2D6-9BCE97B3E585}"/>
              </a:ext>
            </a:extLst>
          </p:cNvPr>
          <p:cNvGrpSpPr/>
          <p:nvPr/>
        </p:nvGrpSpPr>
        <p:grpSpPr>
          <a:xfrm>
            <a:off x="4246284" y="3516816"/>
            <a:ext cx="1088373" cy="948307"/>
            <a:chOff x="7632253" y="2963758"/>
            <a:chExt cx="2228565" cy="1941765"/>
          </a:xfrm>
        </p:grpSpPr>
        <p:sp>
          <p:nvSpPr>
            <p:cNvPr id="19" name="Hexagon 18">
              <a:extLst>
                <a:ext uri="{FF2B5EF4-FFF2-40B4-BE49-F238E27FC236}">
                  <a16:creationId xmlns:a16="http://schemas.microsoft.com/office/drawing/2014/main" xmlns="" id="{4A4A49AF-743B-48BE-B659-0D66A3A9E0ED}"/>
                </a:ext>
              </a:extLst>
            </p:cNvPr>
            <p:cNvSpPr/>
            <p:nvPr/>
          </p:nvSpPr>
          <p:spPr>
            <a:xfrm rot="13269109">
              <a:off x="7632253" y="2963758"/>
              <a:ext cx="2228563" cy="1921175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xmlns="" id="{D614C882-AE2F-4A55-BE02-A43CE9F53B5C}"/>
                </a:ext>
              </a:extLst>
            </p:cNvPr>
            <p:cNvGrpSpPr/>
            <p:nvPr/>
          </p:nvGrpSpPr>
          <p:grpSpPr>
            <a:xfrm>
              <a:off x="7632253" y="2963759"/>
              <a:ext cx="2228565" cy="1941764"/>
              <a:chOff x="7632253" y="2963759"/>
              <a:chExt cx="2228565" cy="1941764"/>
            </a:xfrm>
          </p:grpSpPr>
          <p:sp>
            <p:nvSpPr>
              <p:cNvPr id="20" name="Hexagon 19">
                <a:extLst>
                  <a:ext uri="{FF2B5EF4-FFF2-40B4-BE49-F238E27FC236}">
                    <a16:creationId xmlns:a16="http://schemas.microsoft.com/office/drawing/2014/main" xmlns="" id="{97645096-2FD3-4D64-A34C-119FB0DDC034}"/>
                  </a:ext>
                </a:extLst>
              </p:cNvPr>
              <p:cNvSpPr/>
              <p:nvPr/>
            </p:nvSpPr>
            <p:spPr>
              <a:xfrm rot="11807086">
                <a:off x="7632255" y="2984348"/>
                <a:ext cx="2228563" cy="1921175"/>
              </a:xfrm>
              <a:prstGeom prst="hexagon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Hexagon 13">
                <a:extLst>
                  <a:ext uri="{FF2B5EF4-FFF2-40B4-BE49-F238E27FC236}">
                    <a16:creationId xmlns:a16="http://schemas.microsoft.com/office/drawing/2014/main" xmlns="" id="{2D708E29-D8B7-46CE-9EA3-667FEBBE61CD}"/>
                  </a:ext>
                </a:extLst>
              </p:cNvPr>
              <p:cNvSpPr/>
              <p:nvPr/>
            </p:nvSpPr>
            <p:spPr>
              <a:xfrm>
                <a:off x="7632253" y="2963759"/>
                <a:ext cx="2228563" cy="1921175"/>
              </a:xfrm>
              <a:prstGeom prst="hexagon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4" name="Arrow: Striped Right 23">
            <a:extLst>
              <a:ext uri="{FF2B5EF4-FFF2-40B4-BE49-F238E27FC236}">
                <a16:creationId xmlns:a16="http://schemas.microsoft.com/office/drawing/2014/main" xmlns="" id="{2C36B9CB-A12B-47FA-8BA7-EF2B11DE6B54}"/>
              </a:ext>
            </a:extLst>
          </p:cNvPr>
          <p:cNvSpPr/>
          <p:nvPr/>
        </p:nvSpPr>
        <p:spPr>
          <a:xfrm rot="8877935">
            <a:off x="5574540" y="3258530"/>
            <a:ext cx="742358" cy="516570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Striped Right 24">
            <a:extLst>
              <a:ext uri="{FF2B5EF4-FFF2-40B4-BE49-F238E27FC236}">
                <a16:creationId xmlns:a16="http://schemas.microsoft.com/office/drawing/2014/main" xmlns="" id="{EDBF60D9-157A-487E-B6FC-6CE304424FC5}"/>
              </a:ext>
            </a:extLst>
          </p:cNvPr>
          <p:cNvSpPr/>
          <p:nvPr/>
        </p:nvSpPr>
        <p:spPr>
          <a:xfrm rot="5400000">
            <a:off x="4496394" y="4819324"/>
            <a:ext cx="528215" cy="365706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BEAB2BB0-128C-4CF2-83DF-EC5AE06A96C0}"/>
              </a:ext>
            </a:extLst>
          </p:cNvPr>
          <p:cNvSpPr txBox="1"/>
          <p:nvPr/>
        </p:nvSpPr>
        <p:spPr>
          <a:xfrm flipH="1">
            <a:off x="1020197" y="2702529"/>
            <a:ext cx="270484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Resized to 800x533 px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3C5EB84-F403-4C9F-AB9C-52DE82B6CAE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909" y="3454353"/>
            <a:ext cx="992049" cy="126260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xmlns="" id="{17D29F49-72CF-47EC-82B8-946995E763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000" y="1395575"/>
            <a:ext cx="4544577" cy="240487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xmlns="" id="{E07F9E66-03F2-4D8D-B2C6-74DAA255FA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700241"/>
              </p:ext>
            </p:extLst>
          </p:nvPr>
        </p:nvGraphicFramePr>
        <p:xfrm>
          <a:off x="3009094" y="5369891"/>
          <a:ext cx="3859906" cy="129794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258106">
                  <a:extLst>
                    <a:ext uri="{9D8B030D-6E8A-4147-A177-3AD203B41FA5}">
                      <a16:colId xmlns:a16="http://schemas.microsoft.com/office/drawing/2014/main" xmlns="" val="4034028357"/>
                    </a:ext>
                  </a:extLst>
                </a:gridCol>
                <a:gridCol w="568036">
                  <a:extLst>
                    <a:ext uri="{9D8B030D-6E8A-4147-A177-3AD203B41FA5}">
                      <a16:colId xmlns:a16="http://schemas.microsoft.com/office/drawing/2014/main" xmlns="" val="1670628611"/>
                    </a:ext>
                  </a:extLst>
                </a:gridCol>
                <a:gridCol w="2033764">
                  <a:extLst>
                    <a:ext uri="{9D8B030D-6E8A-4147-A177-3AD203B41FA5}">
                      <a16:colId xmlns:a16="http://schemas.microsoft.com/office/drawing/2014/main" xmlns="" val="968185413"/>
                    </a:ext>
                  </a:extLst>
                </a:gridCol>
              </a:tblGrid>
              <a:tr h="18542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Focal Length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664.954 (18.45 mm)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502505834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666.036 (18.49 mm)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1409910611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Principal</a:t>
                      </a:r>
                      <a:br>
                        <a:rPr lang="en-US" sz="1100" u="none" strike="noStrike" dirty="0">
                          <a:effectLst/>
                        </a:rPr>
                      </a:br>
                      <a:r>
                        <a:rPr lang="en-US" sz="1100" u="none" strike="noStrike" dirty="0">
                          <a:effectLst/>
                        </a:rPr>
                        <a:t> Point</a:t>
                      </a:r>
                      <a:endParaRPr lang="en-US" sz="11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425.684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1514613325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v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283.173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2225758296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Distortion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3.75E-07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2572570412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3.96E-13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2864535449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Pixel Error</a:t>
                      </a:r>
                      <a:endParaRPr lang="en-US" sz="11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0.5832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xmlns="" val="652109141"/>
                  </a:ext>
                </a:extLst>
              </a:tr>
            </a:tbl>
          </a:graphicData>
        </a:graphic>
      </p:graphicFrame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xmlns="" id="{40F70637-E6AF-4C09-8AFB-C0AD6966008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6149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01"/>
    </mc:Choice>
    <mc:Fallback xmlns="">
      <p:transition spd="slow" advTm="9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6" grpId="0" animBg="1"/>
      <p:bldP spid="24" grpId="0" animBg="1"/>
      <p:bldP spid="25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Close Range </a:t>
            </a:r>
            <a:r>
              <a:rPr lang="en-US" sz="2400">
                <a:solidFill>
                  <a:schemeClr val="bg1"/>
                </a:solidFill>
              </a:rPr>
              <a:t>Imagery </a:t>
            </a:r>
            <a:r>
              <a:rPr lang="en-US" sz="1400">
                <a:solidFill>
                  <a:schemeClr val="bg1"/>
                </a:solidFill>
              </a:rPr>
              <a:t>(3/3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D1CCCB9-8893-414A-B365-C44BFF00BA35}"/>
              </a:ext>
            </a:extLst>
          </p:cNvPr>
          <p:cNvSpPr txBox="1"/>
          <p:nvPr/>
        </p:nvSpPr>
        <p:spPr>
          <a:xfrm flipH="1">
            <a:off x="1017081" y="1488109"/>
            <a:ext cx="6926192" cy="461665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Results Planar Self-Calibration vs Checkerboard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EBE0A8D-8B61-4A73-A847-F7E0DCCB319E}"/>
              </a:ext>
            </a:extLst>
          </p:cNvPr>
          <p:cNvSpPr txBox="1"/>
          <p:nvPr/>
        </p:nvSpPr>
        <p:spPr>
          <a:xfrm flipH="1">
            <a:off x="1017077" y="1956819"/>
            <a:ext cx="5833187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latin typeface="Bahnschrift Light" panose="020B0502040204020203" pitchFamily="34" charset="0"/>
              </a:defRPr>
            </a:lvl1pPr>
          </a:lstStyle>
          <a:p>
            <a:pPr algn="l"/>
            <a:r>
              <a:rPr lang="en-US" dirty="0"/>
              <a:t>Focal Length very accurate ~ 1.2%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FC56521D-39D8-47F0-A784-418B9A7A48CF}"/>
              </a:ext>
            </a:extLst>
          </p:cNvPr>
          <p:cNvSpPr txBox="1"/>
          <p:nvPr/>
        </p:nvSpPr>
        <p:spPr>
          <a:xfrm flipH="1">
            <a:off x="1020194" y="2334090"/>
            <a:ext cx="5833187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Light" panose="020B0502040204020203" pitchFamily="34" charset="0"/>
              </a:rPr>
              <a:t>Less accurate Principal point ~ 2.5 – 6 %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BEAB2BB0-128C-4CF2-83DF-EC5AE06A96C0}"/>
              </a:ext>
            </a:extLst>
          </p:cNvPr>
          <p:cNvSpPr txBox="1"/>
          <p:nvPr/>
        </p:nvSpPr>
        <p:spPr>
          <a:xfrm flipH="1">
            <a:off x="1020192" y="2710467"/>
            <a:ext cx="5833189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Light" panose="020B0502040204020203" pitchFamily="34" charset="0"/>
              </a:rPr>
              <a:t>Reprojection error slightly better than Checkerboard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EF455027-C865-43C6-811E-053D4A8D77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403681"/>
              </p:ext>
            </p:extLst>
          </p:nvPr>
        </p:nvGraphicFramePr>
        <p:xfrm>
          <a:off x="2369504" y="4193948"/>
          <a:ext cx="8697033" cy="2185056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524858">
                  <a:extLst>
                    <a:ext uri="{9D8B030D-6E8A-4147-A177-3AD203B41FA5}">
                      <a16:colId xmlns:a16="http://schemas.microsoft.com/office/drawing/2014/main" xmlns="" val="4021438206"/>
                    </a:ext>
                  </a:extLst>
                </a:gridCol>
                <a:gridCol w="585306">
                  <a:extLst>
                    <a:ext uri="{9D8B030D-6E8A-4147-A177-3AD203B41FA5}">
                      <a16:colId xmlns:a16="http://schemas.microsoft.com/office/drawing/2014/main" xmlns="" val="1719616677"/>
                    </a:ext>
                  </a:extLst>
                </a:gridCol>
                <a:gridCol w="2622915">
                  <a:extLst>
                    <a:ext uri="{9D8B030D-6E8A-4147-A177-3AD203B41FA5}">
                      <a16:colId xmlns:a16="http://schemas.microsoft.com/office/drawing/2014/main" xmlns="" val="3072253416"/>
                    </a:ext>
                  </a:extLst>
                </a:gridCol>
                <a:gridCol w="2662357">
                  <a:extLst>
                    <a:ext uri="{9D8B030D-6E8A-4147-A177-3AD203B41FA5}">
                      <a16:colId xmlns:a16="http://schemas.microsoft.com/office/drawing/2014/main" xmlns="" val="323355023"/>
                    </a:ext>
                  </a:extLst>
                </a:gridCol>
                <a:gridCol w="1301597">
                  <a:extLst>
                    <a:ext uri="{9D8B030D-6E8A-4147-A177-3AD203B41FA5}">
                      <a16:colId xmlns:a16="http://schemas.microsoft.com/office/drawing/2014/main" xmlns="" val="863599058"/>
                    </a:ext>
                  </a:extLst>
                </a:gridCol>
              </a:tblGrid>
              <a:tr h="273132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Checkerboard Cal.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Planar Self-Cal.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Deviation( %)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3328574986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Focal Length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657.611 (18.25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664.954 (18.45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299515404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658.268 (18.27 mm)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666.036 (18.49 mm)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1.18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26102754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Principal Point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u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401.66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425.684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5.98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1212072405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v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289.896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283.173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312941781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Distortion</a:t>
                      </a:r>
                      <a:endParaRPr lang="en-US" sz="16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-1.76E-01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3.75E-07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3668227147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1.04E-01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3.96E-13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3657071921"/>
                  </a:ext>
                </a:extLst>
              </a:tr>
              <a:tr h="27313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Pixel Error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ctr"/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0.58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10.28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:a16="http://schemas.microsoft.com/office/drawing/2014/main" xmlns="" val="3701539435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E914833-D0BD-4766-ADC4-C2A9FC5447F5}"/>
              </a:ext>
            </a:extLst>
          </p:cNvPr>
          <p:cNvSpPr txBox="1"/>
          <p:nvPr/>
        </p:nvSpPr>
        <p:spPr>
          <a:xfrm flipH="1">
            <a:off x="1017075" y="3084294"/>
            <a:ext cx="5833189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High error in distortion, probably due to different</a:t>
            </a:r>
          </a:p>
          <a:p>
            <a:r>
              <a:rPr lang="en-US" dirty="0"/>
              <a:t>Distortion models 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xmlns="" id="{8D6DAE88-752F-440E-8A62-43B686BBA8F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91938" y="6357938"/>
            <a:ext cx="347662" cy="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5798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02"/>
    </mc:Choice>
    <mc:Fallback xmlns="">
      <p:transition spd="slow" advTm="22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9" grpId="0" animBg="1"/>
      <p:bldP spid="16" grpId="0" animBg="1"/>
      <p:bldP spid="29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="" xmlns:a16="http://schemas.microsoft.com/office/drawing/2014/main" id="{FEAA635D-7C57-4D12-B6E2-6C29BA7A7DBD}"/>
              </a:ext>
            </a:extLst>
          </p:cNvPr>
          <p:cNvSpPr txBox="1"/>
          <p:nvPr/>
        </p:nvSpPr>
        <p:spPr>
          <a:xfrm>
            <a:off x="4168343" y="568079"/>
            <a:ext cx="4102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 smtClean="0">
                <a:solidFill>
                  <a:schemeClr val="bg1"/>
                </a:solidFill>
              </a:rPr>
              <a:t>Results</a:t>
            </a:r>
            <a:r>
              <a:rPr lang="es-ES" sz="2400" dirty="0" smtClean="0">
                <a:solidFill>
                  <a:schemeClr val="bg1"/>
                </a:solidFill>
              </a:rPr>
              <a:t> </a:t>
            </a:r>
            <a:r>
              <a:rPr lang="es-ES" sz="2400" dirty="0" err="1" smtClean="0">
                <a:solidFill>
                  <a:schemeClr val="bg1"/>
                </a:solidFill>
              </a:rPr>
              <a:t>on</a:t>
            </a:r>
            <a:r>
              <a:rPr lang="es-ES" sz="2400" dirty="0" smtClean="0">
                <a:solidFill>
                  <a:schemeClr val="bg1"/>
                </a:solidFill>
              </a:rPr>
              <a:t> real </a:t>
            </a:r>
            <a:r>
              <a:rPr lang="es-ES" sz="2400" dirty="0" err="1" smtClean="0">
                <a:solidFill>
                  <a:schemeClr val="bg1"/>
                </a:solidFill>
              </a:rPr>
              <a:t>aerial</a:t>
            </a:r>
            <a:r>
              <a:rPr lang="es-ES" sz="2400" dirty="0" smtClean="0">
                <a:solidFill>
                  <a:schemeClr val="bg1"/>
                </a:solidFill>
              </a:rPr>
              <a:t> </a:t>
            </a:r>
            <a:r>
              <a:rPr lang="es-ES" sz="2400" dirty="0" err="1" smtClean="0">
                <a:solidFill>
                  <a:schemeClr val="bg1"/>
                </a:solidFill>
              </a:rPr>
              <a:t>imagery</a:t>
            </a:r>
            <a:endParaRPr lang="en-US" sz="24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6219483" y="4347136"/>
              <a:ext cx="5381967" cy="238544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81801"/>
                    <a:gridCol w="1771191"/>
                    <a:gridCol w="1883483"/>
                    <a:gridCol w="1345492"/>
                  </a:tblGrid>
                  <a:tr h="319914">
                    <a:tc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err="1" smtClean="0"/>
                            <a:t>Autocalibration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err="1" smtClean="0"/>
                            <a:t>Ground</a:t>
                          </a:r>
                          <a:r>
                            <a:rPr lang="es-ES" sz="1600" dirty="0" smtClean="0"/>
                            <a:t> </a:t>
                          </a:r>
                          <a:r>
                            <a:rPr lang="es-ES" sz="1600" dirty="0" err="1" smtClean="0"/>
                            <a:t>Truth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Error [%]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1766.25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1749.42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 smtClean="0"/>
                            <a:t>0.94</a:t>
                          </a:r>
                          <a:endParaRPr lang="en-US" sz="1600" b="1" dirty="0"/>
                        </a:p>
                      </a:txBody>
                      <a:tcPr/>
                    </a:tc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1765.00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1747.92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 smtClean="0"/>
                            <a:t>0.98</a:t>
                          </a:r>
                          <a:endParaRPr lang="en-US" sz="1600" b="1" dirty="0"/>
                        </a:p>
                      </a:txBody>
                      <a:tcPr/>
                    </a:tc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1916.59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1891.50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smtClean="0"/>
                            <a:t>1.3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1085.18</a:t>
                          </a:r>
                          <a:r>
                            <a:rPr lang="es-ES" sz="1600" baseline="0" dirty="0" smtClean="0"/>
                            <a:t> </a:t>
                          </a:r>
                          <a:r>
                            <a:rPr lang="es-ES" sz="1600" baseline="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1085.92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 smtClean="0"/>
                            <a:t>-0.07</a:t>
                          </a:r>
                          <a:endParaRPr lang="en-US" sz="1600" b="1" dirty="0"/>
                        </a:p>
                      </a:txBody>
                      <a:tcPr/>
                    </a:tc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-0.206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-0.268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smtClean="0"/>
                            <a:t>23.1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  <a:tr h="319914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s-ES" sz="16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0.0001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0.011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smtClean="0"/>
                            <a:t>-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21071673"/>
                  </p:ext>
                </p:extLst>
              </p:nvPr>
            </p:nvGraphicFramePr>
            <p:xfrm>
              <a:off x="6219483" y="4347136"/>
              <a:ext cx="5381967" cy="238544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81801"/>
                    <a:gridCol w="1771191"/>
                    <a:gridCol w="1883483"/>
                    <a:gridCol w="1345492"/>
                  </a:tblGrid>
                  <a:tr h="335280">
                    <a:tc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err="1" smtClean="0"/>
                            <a:t>Autocalibration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err="1" smtClean="0"/>
                            <a:t>Ground</a:t>
                          </a:r>
                          <a:r>
                            <a:rPr lang="es-ES" sz="1600" dirty="0" smtClean="0"/>
                            <a:t> </a:t>
                          </a:r>
                          <a:r>
                            <a:rPr lang="es-ES" sz="1600" dirty="0" err="1" smtClean="0"/>
                            <a:t>Truth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Error [%]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105455" r="-1309524" b="-53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1766.25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1749.42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 smtClean="0"/>
                            <a:t>0.94</a:t>
                          </a:r>
                          <a:endParaRPr lang="en-US" sz="1600" b="1" dirty="0"/>
                        </a:p>
                      </a:txBody>
                      <a:tcPr/>
                    </a:tc>
                  </a:tr>
                  <a:tr h="35452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194828" r="-1309524" b="-4068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1765.00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1747.92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 smtClean="0"/>
                            <a:t>0.98</a:t>
                          </a:r>
                          <a:endParaRPr lang="en-US" sz="1600" b="1" dirty="0"/>
                        </a:p>
                      </a:txBody>
                      <a:tcPr/>
                    </a:tc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305357" r="-1309524" b="-32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1916.59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1891.50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smtClean="0"/>
                            <a:t>1.3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  <a:tr h="35452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391379" r="-1309524" b="-2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1085.18</a:t>
                          </a:r>
                          <a:r>
                            <a:rPr lang="es-ES" sz="1600" baseline="0" dirty="0" smtClean="0"/>
                            <a:t> </a:t>
                          </a:r>
                          <a:r>
                            <a:rPr lang="es-ES" sz="1600" baseline="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1085.92 </a:t>
                          </a:r>
                          <a:r>
                            <a:rPr lang="es-ES" sz="1600" dirty="0" err="1" smtClean="0"/>
                            <a:t>px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b="1" dirty="0" smtClean="0"/>
                            <a:t>-0.07</a:t>
                          </a:r>
                          <a:endParaRPr lang="en-US" sz="1600" b="1" dirty="0"/>
                        </a:p>
                      </a:txBody>
                      <a:tcPr/>
                    </a:tc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518182" r="-1309524" b="-1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-0.206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-0.268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smtClean="0"/>
                            <a:t>23.1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  <a:tr h="335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7"/>
                          <a:stretch>
                            <a:fillRect l="-1587" t="-618182" r="-1309524" b="-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0.0001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s-ES" sz="1600" dirty="0" smtClean="0"/>
                            <a:t>0.011</a:t>
                          </a:r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smtClean="0"/>
                            <a:t>-</a:t>
                          </a:r>
                          <a:endParaRPr lang="en-US" sz="1600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  <p:sp>
        <p:nvSpPr>
          <p:cNvPr id="3" name="TextBox 2"/>
          <p:cNvSpPr txBox="1"/>
          <p:nvPr/>
        </p:nvSpPr>
        <p:spPr>
          <a:xfrm>
            <a:off x="868518" y="4641715"/>
            <a:ext cx="4662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Real </a:t>
            </a:r>
            <a:r>
              <a:rPr lang="es-ES" dirty="0" err="1" smtClean="0"/>
              <a:t>flight</a:t>
            </a:r>
            <a:r>
              <a:rPr lang="es-ES" dirty="0" smtClean="0"/>
              <a:t> </a:t>
            </a:r>
            <a:r>
              <a:rPr lang="es-ES" dirty="0" err="1" smtClean="0"/>
              <a:t>imagery</a:t>
            </a:r>
            <a:r>
              <a:rPr lang="es-ES" dirty="0" smtClean="0"/>
              <a:t> </a:t>
            </a:r>
            <a:r>
              <a:rPr lang="es-ES" dirty="0" err="1" smtClean="0"/>
              <a:t>from</a:t>
            </a:r>
            <a:r>
              <a:rPr lang="es-ES" dirty="0" smtClean="0"/>
              <a:t> </a:t>
            </a:r>
            <a:r>
              <a:rPr lang="es-ES" dirty="0" err="1" smtClean="0"/>
              <a:t>landing</a:t>
            </a:r>
            <a:r>
              <a:rPr lang="es-ES" dirty="0" smtClean="0"/>
              <a:t> </a:t>
            </a:r>
            <a:r>
              <a:rPr lang="es-ES" dirty="0" err="1" smtClean="0"/>
              <a:t>maneuver</a:t>
            </a:r>
            <a:r>
              <a:rPr lang="es-ES" dirty="0" smtClean="0"/>
              <a:t> at </a:t>
            </a:r>
            <a:r>
              <a:rPr lang="es-ES" dirty="0" err="1" smtClean="0"/>
              <a:t>Sanderson</a:t>
            </a:r>
            <a:r>
              <a:rPr lang="es-ES" dirty="0" smtClean="0"/>
              <a:t> Field </a:t>
            </a:r>
            <a:r>
              <a:rPr lang="es-ES" dirty="0" err="1" smtClean="0"/>
              <a:t>Airport</a:t>
            </a:r>
            <a:r>
              <a:rPr lang="es-ES" dirty="0" smtClean="0"/>
              <a:t> (Washington).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4K </a:t>
            </a:r>
            <a:r>
              <a:rPr lang="es-ES" dirty="0" err="1" smtClean="0"/>
              <a:t>resolution</a:t>
            </a:r>
            <a:r>
              <a:rPr lang="es-ES" dirty="0" smtClean="0"/>
              <a:t> </a:t>
            </a:r>
            <a:r>
              <a:rPr lang="es-ES" dirty="0" err="1" smtClean="0"/>
              <a:t>images</a:t>
            </a:r>
            <a:r>
              <a:rPr lang="es-ES" dirty="0" smtClean="0"/>
              <a:t> </a:t>
            </a:r>
            <a:r>
              <a:rPr lang="es-ES" dirty="0" err="1" smtClean="0"/>
              <a:t>taken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GoPro</a:t>
            </a:r>
            <a:r>
              <a:rPr lang="es-ES" dirty="0" smtClean="0"/>
              <a:t> camera (forward-</a:t>
            </a:r>
            <a:r>
              <a:rPr lang="es-ES" dirty="0" err="1" smtClean="0"/>
              <a:t>looking</a:t>
            </a:r>
            <a:r>
              <a:rPr lang="es-ES" dirty="0" smtClean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Real </a:t>
            </a:r>
            <a:r>
              <a:rPr lang="es-ES" dirty="0" err="1" smtClean="0"/>
              <a:t>lenses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radial + </a:t>
            </a:r>
            <a:r>
              <a:rPr lang="es-ES" dirty="0" err="1" smtClean="0"/>
              <a:t>tangential</a:t>
            </a:r>
            <a:r>
              <a:rPr lang="es-ES" dirty="0" smtClean="0"/>
              <a:t> </a:t>
            </a:r>
            <a:r>
              <a:rPr lang="es-ES" smtClean="0"/>
              <a:t>distortion.</a:t>
            </a:r>
            <a:endParaRPr lang="en-US" dirty="0"/>
          </a:p>
        </p:txBody>
      </p:sp>
      <p:pic>
        <p:nvPicPr>
          <p:cNvPr id="10" name="ezgif.com-gif-to-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352550" y="1403989"/>
            <a:ext cx="9991726" cy="281433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015038" y="4641715"/>
            <a:ext cx="5715000" cy="738664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377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669"/>
    </mc:Choice>
    <mc:Fallback xmlns="">
      <p:transition spd="slow" advTm="59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5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" objId="10"/>
        <p14:playEvt time="5055" objId="10"/>
        <p14:playEvt time="9785" objId="10"/>
        <p14:playEvt time="14286" objId="10"/>
        <p14:playEvt time="14291" objId="10"/>
        <p14:playEvt time="19019" objId="10"/>
        <p14:playEvt time="19024" objId="10"/>
        <p14:playEvt time="23753" objId="10"/>
        <p14:playEvt time="28253" objId="10"/>
        <p14:playEvt time="28258" objId="10"/>
        <p14:playEvt time="33087" objId="10"/>
        <p14:playEvt time="37603" objId="10"/>
        <p14:playEvt time="42103" objId="10"/>
        <p14:playEvt time="46603" objId="10"/>
        <p14:playEvt time="51104" objId="10"/>
        <p14:pauseEvt time="53677" objId="10"/>
        <p14:stopEvt time="59669" objId="10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6CAD14B-F9BB-415D-A2DB-E3B4857D054A}"/>
              </a:ext>
            </a:extLst>
          </p:cNvPr>
          <p:cNvSpPr txBox="1"/>
          <p:nvPr/>
        </p:nvSpPr>
        <p:spPr>
          <a:xfrm>
            <a:off x="3974580" y="619441"/>
            <a:ext cx="4564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Results – </a:t>
            </a:r>
            <a:r>
              <a:rPr lang="en-US" sz="2400" dirty="0" smtClean="0">
                <a:solidFill>
                  <a:schemeClr val="bg1"/>
                </a:solidFill>
              </a:rPr>
              <a:t>Satellite Imagery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D1CCCB9-8893-414A-B365-C44BFF00BA35}"/>
              </a:ext>
            </a:extLst>
          </p:cNvPr>
          <p:cNvSpPr txBox="1"/>
          <p:nvPr/>
        </p:nvSpPr>
        <p:spPr>
          <a:xfrm flipH="1">
            <a:off x="621295" y="1561853"/>
            <a:ext cx="7621954" cy="830997"/>
          </a:xfrm>
          <a:prstGeom prst="rect">
            <a:avLst/>
          </a:prstGeom>
          <a:solidFill>
            <a:srgbClr val="FDA02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 err="1" smtClean="0">
                <a:solidFill>
                  <a:schemeClr val="bg1"/>
                </a:solidFill>
                <a:latin typeface="Bahnschrift Light" panose="020B0502040204020203" pitchFamily="34" charset="0"/>
              </a:rPr>
              <a:t>osgEarth</a:t>
            </a: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 is used to transform satellite </a:t>
            </a:r>
            <a:r>
              <a:rPr lang="en-US" sz="2400" dirty="0" err="1" smtClean="0">
                <a:solidFill>
                  <a:schemeClr val="bg1"/>
                </a:solidFill>
                <a:latin typeface="Bahnschrift Light" panose="020B0502040204020203" pitchFamily="34" charset="0"/>
              </a:rPr>
              <a:t>orthoimagery</a:t>
            </a: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 to </a:t>
            </a:r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a given virtual camera perspective</a:t>
            </a:r>
            <a:endParaRPr lang="en-US" sz="2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="" xmlns:a16="http://schemas.microsoft.com/office/drawing/2014/main" id="{EF455027-C865-43C6-811E-053D4A8D770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22194" y="2715197"/>
          <a:ext cx="7020155" cy="2185056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524858">
                  <a:extLst>
                    <a:ext uri="{9D8B030D-6E8A-4147-A177-3AD203B41FA5}">
                      <a16:colId xmlns="" xmlns:a16="http://schemas.microsoft.com/office/drawing/2014/main" val="4021438206"/>
                    </a:ext>
                  </a:extLst>
                </a:gridCol>
                <a:gridCol w="585306">
                  <a:extLst>
                    <a:ext uri="{9D8B030D-6E8A-4147-A177-3AD203B41FA5}">
                      <a16:colId xmlns="" xmlns:a16="http://schemas.microsoft.com/office/drawing/2014/main" val="1719616677"/>
                    </a:ext>
                  </a:extLst>
                </a:gridCol>
                <a:gridCol w="1538994">
                  <a:extLst>
                    <a:ext uri="{9D8B030D-6E8A-4147-A177-3AD203B41FA5}">
                      <a16:colId xmlns="" xmlns:a16="http://schemas.microsoft.com/office/drawing/2014/main" val="3072253416"/>
                    </a:ext>
                  </a:extLst>
                </a:gridCol>
                <a:gridCol w="1733266">
                  <a:extLst>
                    <a:ext uri="{9D8B030D-6E8A-4147-A177-3AD203B41FA5}">
                      <a16:colId xmlns="" xmlns:a16="http://schemas.microsoft.com/office/drawing/2014/main" val="323355023"/>
                    </a:ext>
                  </a:extLst>
                </a:gridCol>
                <a:gridCol w="1637731">
                  <a:extLst>
                    <a:ext uri="{9D8B030D-6E8A-4147-A177-3AD203B41FA5}">
                      <a16:colId xmlns="" xmlns:a16="http://schemas.microsoft.com/office/drawing/2014/main" val="863599058"/>
                    </a:ext>
                  </a:extLst>
                </a:gridCol>
              </a:tblGrid>
              <a:tr h="273132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Specified </a:t>
                      </a:r>
                      <a:r>
                        <a:rPr lang="en-US" sz="1600" u="none" strike="noStrike" dirty="0">
                          <a:effectLst/>
                        </a:rPr>
                        <a:t>Cal.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Planar Self-Cal.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Deviation( %)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328574986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Focal Length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fx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1117.65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1527.25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</a:rPr>
                        <a:t>36.7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299515404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1117.65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1455.30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30.3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26102754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Principal Point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u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511.5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480.65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</a:rPr>
                        <a:t>6.0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1212072405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v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600" b="0" i="0" u="none" strike="noStrike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</a:rPr>
                        <a:t>383.5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415.15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8.3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129417815"/>
                  </a:ext>
                </a:extLst>
              </a:tr>
              <a:tr h="27313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Distortion</a:t>
                      </a:r>
                      <a:endParaRPr lang="en-US" sz="16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695" marR="134695" marT="67348" marB="67348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-3.29E-09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668227147"/>
                  </a:ext>
                </a:extLst>
              </a:tr>
              <a:tr h="2731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-1.2515E-14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657071921"/>
                  </a:ext>
                </a:extLst>
              </a:tr>
              <a:tr h="27313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Pixel Error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ctr"/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N/A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0.07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18" marR="8018" marT="8018" marB="0" anchor="b"/>
                </a:tc>
                <a:extLst>
                  <a:ext uri="{0D108BD9-81ED-4DB2-BD59-A6C34878D82A}">
                    <a16:rowId xmlns="" xmlns:a16="http://schemas.microsoft.com/office/drawing/2014/main" val="370153943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8539017" y="3899862"/>
            <a:ext cx="3000702" cy="267765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 smtClean="0">
                <a:latin typeface="Bahnschrift Light" panose="020B0502040204020203" pitchFamily="34" charset="0"/>
              </a:rPr>
              <a:t>Poor results</a:t>
            </a:r>
            <a:r>
              <a:rPr lang="en-US" sz="2000" dirty="0" smtClean="0">
                <a:latin typeface="Bahnschrift Light" panose="020B0502040204020203" pitchFamily="34" charset="0"/>
              </a:rPr>
              <a:t> </a:t>
            </a:r>
            <a:endParaRPr lang="en-US" sz="2000" dirty="0">
              <a:latin typeface="Bahnschrift Light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Large estimation errors even though plane is performing roll maneuver in sample images, i.e. rotation + translation. </a:t>
            </a:r>
            <a:endParaRPr lang="en-US" sz="2000" dirty="0" smtClean="0">
              <a:latin typeface="Bahnschrift Ligh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621296" y="5344140"/>
            <a:ext cx="7621953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 smtClean="0">
                <a:latin typeface="Bahnschrift Light" panose="020B0502040204020203" pitchFamily="34" charset="0"/>
              </a:rPr>
              <a:t>Measures to improve numerical conditioning for optimization: 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normalized feature points</a:t>
            </a:r>
            <a:r>
              <a:rPr lang="en-US" sz="2000" dirty="0">
                <a:latin typeface="Bahnschrift Light" panose="020B0502040204020203" pitchFamily="34" charset="0"/>
              </a:rPr>
              <a:t>,</a:t>
            </a:r>
            <a:r>
              <a:rPr lang="en-US" sz="2000" dirty="0" smtClean="0">
                <a:latin typeface="Bahnschrift Light" panose="020B0502040204020203" pitchFamily="34" charset="0"/>
              </a:rPr>
              <a:t> program </a:t>
            </a:r>
            <a:r>
              <a:rPr lang="en-US" sz="2000" dirty="0" err="1" smtClean="0">
                <a:latin typeface="Bahnschrift Light" panose="020B0502040204020203" pitchFamily="34" charset="0"/>
              </a:rPr>
              <a:t>Jacobians</a:t>
            </a:r>
            <a:r>
              <a:rPr lang="en-US" sz="2000" dirty="0" smtClean="0">
                <a:latin typeface="Bahnschrift Light" panose="020B0502040204020203" pitchFamily="34" charset="0"/>
              </a:rPr>
              <a:t> for bundle adjustments, select </a:t>
            </a:r>
            <a:r>
              <a:rPr lang="en-US" sz="2000" dirty="0" err="1" smtClean="0">
                <a:latin typeface="Bahnschrift Light" panose="020B0502040204020203" pitchFamily="34" charset="0"/>
              </a:rPr>
              <a:t>homographies</a:t>
            </a:r>
            <a:r>
              <a:rPr lang="en-US" sz="2000" dirty="0" smtClean="0">
                <a:latin typeface="Bahnschrift Light" panose="020B0502040204020203" pitchFamily="34" charset="0"/>
              </a:rPr>
              <a:t> with best condition numbers</a:t>
            </a:r>
            <a:endParaRPr lang="en-US" sz="2000" dirty="0" smtClean="0">
              <a:latin typeface="Bahnschrift Light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017" y="1553539"/>
            <a:ext cx="3000702" cy="22541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3223" y="3923662"/>
            <a:ext cx="370144" cy="370144"/>
          </a:xfrm>
          <a:prstGeom prst="rect">
            <a:avLst/>
          </a:prstGeom>
        </p:spPr>
      </p:pic>
      <p:pic>
        <p:nvPicPr>
          <p:cNvPr id="24" name="Audio 2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72305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32"/>
    </mc:Choice>
    <mc:Fallback>
      <p:transition spd="slow" advTm="24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="" xmlns:a16="http://schemas.microsoft.com/office/drawing/2014/main" id="{FEAA635D-7C57-4D12-B6E2-6C29BA7A7DBD}"/>
              </a:ext>
            </a:extLst>
          </p:cNvPr>
          <p:cNvSpPr txBox="1"/>
          <p:nvPr/>
        </p:nvSpPr>
        <p:spPr>
          <a:xfrm>
            <a:off x="4668232" y="600689"/>
            <a:ext cx="289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Conclusions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2" y="2304495"/>
            <a:ext cx="6260123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 smtClean="0">
                <a:latin typeface="Bahnschrift Light" panose="020B0502040204020203" pitchFamily="34" charset="0"/>
              </a:rPr>
              <a:t>Close-range imagery results: </a:t>
            </a:r>
            <a:r>
              <a:rPr lang="en-US" sz="2000" dirty="0" smtClean="0">
                <a:latin typeface="Bahnschrift Light" panose="020B0502040204020203" pitchFamily="34" charset="0"/>
              </a:rPr>
              <a:t>Promising results with checkerboard in comparison with standard methods.  Distortion model fitting plays important role.</a:t>
            </a:r>
            <a:endParaRPr lang="en-US" sz="2000" dirty="0" smtClean="0">
              <a:latin typeface="Bahnschrift Light" panose="020B050204020402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2" y="1631605"/>
            <a:ext cx="874245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[Herrera ’16] </a:t>
            </a:r>
            <a:r>
              <a:rPr lang="en-US" sz="2000" dirty="0" err="1" smtClean="0">
                <a:latin typeface="Bahnschrift Light" panose="020B0502040204020203" pitchFamily="34" charset="0"/>
              </a:rPr>
              <a:t>Autocalibration</a:t>
            </a:r>
            <a:r>
              <a:rPr lang="en-US" sz="2000" dirty="0" smtClean="0">
                <a:latin typeface="Bahnschrift Light" panose="020B0502040204020203" pitchFamily="34" charset="0"/>
              </a:rPr>
              <a:t> fully implemented in Python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7049221" y="2319901"/>
            <a:ext cx="4845705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 smtClean="0">
                <a:latin typeface="Bahnschrift Light" panose="020B0502040204020203" pitchFamily="34" charset="0"/>
              </a:rPr>
              <a:t>Runway </a:t>
            </a:r>
            <a:r>
              <a:rPr lang="en-US" sz="2000" b="1" i="1" dirty="0">
                <a:latin typeface="Bahnschrift Light" panose="020B0502040204020203" pitchFamily="34" charset="0"/>
              </a:rPr>
              <a:t>imagery results</a:t>
            </a:r>
            <a:r>
              <a:rPr lang="en-US" sz="2000" b="1" i="1" dirty="0" smtClean="0">
                <a:latin typeface="Bahnschrift Light" panose="020B0502040204020203" pitchFamily="34" charset="0"/>
              </a:rPr>
              <a:t>: </a:t>
            </a:r>
            <a:r>
              <a:rPr lang="en-US" sz="2000" dirty="0" smtClean="0">
                <a:latin typeface="Bahnschrift Light" panose="020B0502040204020203" pitchFamily="34" charset="0"/>
              </a:rPr>
              <a:t>Very promising results with real flight imagery in special landing case. Good use case!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80214" y="5104062"/>
            <a:ext cx="7139789" cy="156966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latin typeface="Bahnschrift Light" panose="020B0502040204020203" pitchFamily="34" charset="0"/>
              </a:rPr>
              <a:t>Need </a:t>
            </a:r>
            <a:r>
              <a:rPr lang="en-US" sz="2000" dirty="0" smtClean="0">
                <a:latin typeface="Bahnschrift Light" panose="020B0502040204020203" pitchFamily="34" charset="0"/>
              </a:rPr>
              <a:t>to further </a:t>
            </a:r>
            <a:r>
              <a:rPr lang="en-US" sz="2000" dirty="0">
                <a:latin typeface="Bahnschrift Light" panose="020B0502040204020203" pitchFamily="34" charset="0"/>
              </a:rPr>
              <a:t>take advantage of the scene </a:t>
            </a:r>
            <a:r>
              <a:rPr lang="en-US" sz="2000" dirty="0" smtClean="0">
                <a:latin typeface="Bahnschrift Light" panose="020B0502040204020203" pitchFamily="34" charset="0"/>
              </a:rPr>
              <a:t>structure to get yet better results for this application.</a:t>
            </a:r>
            <a:endParaRPr lang="en-US" sz="2000" dirty="0">
              <a:latin typeface="Bahnschrift Light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000" dirty="0" smtClean="0">
                <a:latin typeface="Bahnschrift Light" panose="020B0502040204020203" pitchFamily="34" charset="0"/>
              </a:rPr>
              <a:t>[Yang ’19] presented </a:t>
            </a:r>
            <a:r>
              <a:rPr lang="en-US" sz="2000" dirty="0" smtClean="0">
                <a:latin typeface="Bahnschrift Light" panose="020B0502040204020203" pitchFamily="34" charset="0"/>
              </a:rPr>
              <a:t>a </a:t>
            </a:r>
            <a:r>
              <a:rPr lang="en-US" sz="2000" dirty="0" smtClean="0">
                <a:latin typeface="Bahnschrift Light" panose="020B0502040204020203" pitchFamily="34" charset="0"/>
              </a:rPr>
              <a:t> </a:t>
            </a:r>
            <a:r>
              <a:rPr lang="en-US" sz="2000" dirty="0">
                <a:latin typeface="Bahnschrift Light" panose="020B0502040204020203" pitchFamily="34" charset="0"/>
              </a:rPr>
              <a:t>method specifically dedicated to </a:t>
            </a:r>
            <a:r>
              <a:rPr lang="en-US" sz="2000" dirty="0" err="1" smtClean="0">
                <a:latin typeface="Bahnschrift Light" panose="020B0502040204020203" pitchFamily="34" charset="0"/>
              </a:rPr>
              <a:t>autocalibrate</a:t>
            </a:r>
            <a:r>
              <a:rPr lang="en-US" sz="2000" dirty="0" smtClean="0">
                <a:latin typeface="Bahnschrift Light" panose="020B0502040204020203" pitchFamily="34" charset="0"/>
              </a:rPr>
              <a:t> planar </a:t>
            </a:r>
            <a:r>
              <a:rPr lang="en-US" sz="2000" dirty="0">
                <a:latin typeface="Bahnschrift Light" panose="020B0502040204020203" pitchFamily="34" charset="0"/>
              </a:rPr>
              <a:t>scenes </a:t>
            </a:r>
            <a:r>
              <a:rPr lang="en-US" sz="2000" dirty="0" smtClean="0">
                <a:latin typeface="Bahnschrift Light" panose="020B0502040204020203" pitchFamily="34" charset="0"/>
              </a:rPr>
              <a:t>with pure translational movement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3463" y="4425461"/>
            <a:ext cx="3030059" cy="22762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598492" y="3716049"/>
            <a:ext cx="5665830" cy="120032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i="1" dirty="0" smtClean="0">
                <a:latin typeface="Bahnschrift Light" panose="020B0502040204020203" pitchFamily="34" charset="0"/>
              </a:rPr>
              <a:t>High altitude imagery </a:t>
            </a:r>
            <a:r>
              <a:rPr lang="en-US" sz="2000" b="1" i="1" dirty="0">
                <a:latin typeface="Bahnschrift Light" panose="020B0502040204020203" pitchFamily="34" charset="0"/>
              </a:rPr>
              <a:t>results</a:t>
            </a:r>
            <a:r>
              <a:rPr lang="en-US" sz="2000" b="1" i="1" dirty="0" smtClean="0">
                <a:latin typeface="Bahnschrift Light" panose="020B0502040204020203" pitchFamily="34" charset="0"/>
              </a:rPr>
              <a:t>: </a:t>
            </a:r>
            <a:r>
              <a:rPr lang="en-US" sz="2000" dirty="0" smtClean="0">
                <a:latin typeface="Bahnschrift Light" panose="020B0502040204020203" pitchFamily="34" charset="0"/>
              </a:rPr>
              <a:t>Suspect too close to degenerate case of pure translation between views of planar imagery.  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BF196968-3F9D-4B2C-BB7B-3768DE1AE4A3}"/>
              </a:ext>
            </a:extLst>
          </p:cNvPr>
          <p:cNvSpPr txBox="1"/>
          <p:nvPr/>
        </p:nvSpPr>
        <p:spPr>
          <a:xfrm>
            <a:off x="6786212" y="3869954"/>
            <a:ext cx="5631781" cy="461665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i="1" dirty="0" smtClean="0">
                <a:latin typeface="Bahnschrift Light" panose="020B0502040204020203" pitchFamily="34" charset="0"/>
              </a:rPr>
              <a:t>Real flight imagery  with perpendicular view</a:t>
            </a:r>
            <a:endParaRPr lang="en-US" sz="2000" dirty="0">
              <a:latin typeface="Bahnschrift Light" panose="020B0502040204020203" pitchFamily="34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8702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81"/>
    </mc:Choice>
    <mc:Fallback>
      <p:transition spd="slow" advTm="30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3" grpId="0" animBg="1"/>
      <p:bldP spid="46" grpId="0" animBg="1"/>
      <p:bldP spid="47" grpId="0" animBg="1"/>
      <p:bldP spid="49" grpId="0" animBg="1"/>
      <p:bldP spid="13" grpId="0" animBg="1"/>
      <p:bldP spid="1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7|5.5|6.2|7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4.5|9.3|10.2|12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4.7|1.2|0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7|1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|2.9|2.2|4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7|4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7.8|6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545</TotalTime>
  <Words>703</Words>
  <Application>Microsoft Office PowerPoint</Application>
  <PresentationFormat>Widescreen</PresentationFormat>
  <Paragraphs>206</Paragraphs>
  <Slides>9</Slides>
  <Notes>5</Notes>
  <HiddenSlides>0</HiddenSlides>
  <MMClips>10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Bahnschrift Light</vt:lpstr>
      <vt:lpstr>Calibri</vt:lpstr>
      <vt:lpstr>Calibri Light</vt:lpstr>
      <vt:lpstr>Cambria Math</vt:lpstr>
      <vt:lpstr>Dubai</vt:lpstr>
      <vt:lpstr>NimbusRomNo9L-Medi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</dc:creator>
  <cp:lastModifiedBy>Hardt, Michael W</cp:lastModifiedBy>
  <cp:revision>48</cp:revision>
  <dcterms:created xsi:type="dcterms:W3CDTF">2021-03-13T09:14:45Z</dcterms:created>
  <dcterms:modified xsi:type="dcterms:W3CDTF">2021-03-15T13:12:18Z</dcterms:modified>
</cp:coreProperties>
</file>

<file path=docProps/thumbnail.jpeg>
</file>